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3.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8.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9.xml" ContentType="application/vnd.openxmlformats-officedocument.presentationml.notesSlide+xml"/>
  <Override PartName="/ppt/charts/chart12.xml" ContentType="application/vnd.openxmlformats-officedocument.drawingml.chart+xml"/>
  <Override PartName="/ppt/theme/themeOverride1.xml" ContentType="application/vnd.openxmlformats-officedocument.themeOverride+xml"/>
  <Override PartName="/ppt/charts/chart13.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charts/chart14.xml" ContentType="application/vnd.openxmlformats-officedocument.drawingml.chart+xml"/>
  <Override PartName="/ppt/theme/themeOverride3.xml" ContentType="application/vnd.openxmlformats-officedocument.themeOverride+xml"/>
  <Override PartName="/ppt/charts/chart15.xml" ContentType="application/vnd.openxmlformats-officedocument.drawingml.chart+xml"/>
  <Override PartName="/ppt/theme/themeOverride4.xml" ContentType="application/vnd.openxmlformats-officedocument.themeOverride+xml"/>
  <Override PartName="/ppt/charts/chart16.xml" ContentType="application/vnd.openxmlformats-officedocument.drawingml.chart+xml"/>
  <Override PartName="/ppt/notesSlides/notesSlide11.xml" ContentType="application/vnd.openxmlformats-officedocument.presentationml.notesSlide+xml"/>
  <Override PartName="/ppt/charts/chart17.xml" ContentType="application/vnd.openxmlformats-officedocument.drawingml.chart+xml"/>
  <Override PartName="/ppt/theme/themeOverride5.xml" ContentType="application/vnd.openxmlformats-officedocument.themeOverride+xml"/>
  <Override PartName="/ppt/charts/chart18.xml" ContentType="application/vnd.openxmlformats-officedocument.drawingml.chart+xml"/>
  <Override PartName="/ppt/theme/themeOverride6.xml" ContentType="application/vnd.openxmlformats-officedocument.themeOverride+xml"/>
  <Override PartName="/ppt/notesSlides/notesSlide12.xml" ContentType="application/vnd.openxmlformats-officedocument.presentationml.notesSlide+xml"/>
  <Override PartName="/ppt/charts/chart19.xml" ContentType="application/vnd.openxmlformats-officedocument.drawingml.chart+xml"/>
  <Override PartName="/ppt/theme/themeOverride7.xml" ContentType="application/vnd.openxmlformats-officedocument.themeOverride+xml"/>
  <Override PartName="/ppt/charts/chart2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charts/chart21.xml" ContentType="application/vnd.openxmlformats-officedocument.drawingml.chart+xml"/>
  <Override PartName="/ppt/theme/themeOverride9.xml" ContentType="application/vnd.openxmlformats-officedocument.themeOverride+xml"/>
  <Override PartName="/ppt/charts/chart22.xml" ContentType="application/vnd.openxmlformats-officedocument.drawingml.chart+xml"/>
  <Override PartName="/ppt/theme/themeOverride10.xml" ContentType="application/vnd.openxmlformats-officedocument.themeOverride+xml"/>
  <Override PartName="/ppt/notesSlides/notesSlide14.xml" ContentType="application/vnd.openxmlformats-officedocument.presentationml.notesSlide+xml"/>
  <Override PartName="/ppt/charts/chart23.xml" ContentType="application/vnd.openxmlformats-officedocument.drawingml.chart+xml"/>
  <Override PartName="/ppt/theme/themeOverride11.xml" ContentType="application/vnd.openxmlformats-officedocument.themeOverride+xml"/>
  <Override PartName="/ppt/charts/chart24.xml" ContentType="application/vnd.openxmlformats-officedocument.drawingml.chart+xml"/>
  <Override PartName="/ppt/theme/themeOverride12.xml" ContentType="application/vnd.openxmlformats-officedocument.themeOverride+xml"/>
  <Override PartName="/ppt/charts/chart25.xml" ContentType="application/vnd.openxmlformats-officedocument.drawingml.chart+xml"/>
  <Override PartName="/ppt/notesSlides/notesSlide15.xml" ContentType="application/vnd.openxmlformats-officedocument.presentationml.notesSlide+xml"/>
  <Override PartName="/ppt/charts/chart26.xml" ContentType="application/vnd.openxmlformats-officedocument.drawingml.chart+xml"/>
  <Override PartName="/ppt/theme/themeOverride13.xml" ContentType="application/vnd.openxmlformats-officedocument.themeOverride+xml"/>
  <Override PartName="/ppt/charts/chart27.xml" ContentType="application/vnd.openxmlformats-officedocument.drawingml.chart+xml"/>
  <Override PartName="/ppt/theme/themeOverride14.xml" ContentType="application/vnd.openxmlformats-officedocument.themeOverr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16.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theme/themeOverride15.xml" ContentType="application/vnd.openxmlformats-officedocument.themeOverride+xml"/>
  <Override PartName="/ppt/charts/chart34.xml" ContentType="application/vnd.openxmlformats-officedocument.drawingml.chart+xml"/>
  <Override PartName="/ppt/theme/themeOverride16.xml" ContentType="application/vnd.openxmlformats-officedocument.themeOverride+xml"/>
  <Override PartName="/ppt/charts/chart35.xml" ContentType="application/vnd.openxmlformats-officedocument.drawingml.chart+xml"/>
  <Override PartName="/ppt/notesSlides/notesSlide17.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theme/themeOverride17.xml" ContentType="application/vnd.openxmlformats-officedocument.themeOverride+xml"/>
  <Override PartName="/ppt/charts/chart39.xml" ContentType="application/vnd.openxmlformats-officedocument.drawingml.chart+xml"/>
  <Override PartName="/ppt/theme/themeOverride18.xml" ContentType="application/vnd.openxmlformats-officedocument.themeOverride+xml"/>
  <Override PartName="/ppt/charts/chart40.xml" ContentType="application/vnd.openxmlformats-officedocument.drawingml.chart+xml"/>
  <Override PartName="/ppt/notesSlides/notesSlide18.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theme/themeOverride19.xml" ContentType="application/vnd.openxmlformats-officedocument.themeOverride+xml"/>
  <Override PartName="/ppt/charts/chart44.xml" ContentType="application/vnd.openxmlformats-officedocument.drawingml.chart+xml"/>
  <Override PartName="/ppt/theme/themeOverride20.xml" ContentType="application/vnd.openxmlformats-officedocument.themeOverride+xml"/>
  <Override PartName="/ppt/charts/chart45.xml" ContentType="application/vnd.openxmlformats-officedocument.drawingml.chart+xml"/>
  <Override PartName="/ppt/notesSlides/notesSlide19.xml" ContentType="application/vnd.openxmlformats-officedocument.presentationml.notesSlide+xml"/>
  <Override PartName="/ppt/charts/chart46.xml" ContentType="application/vnd.openxmlformats-officedocument.drawingml.chart+xml"/>
  <Override PartName="/ppt/theme/themeOverride21.xml" ContentType="application/vnd.openxmlformats-officedocument.themeOverride+xml"/>
  <Override PartName="/ppt/charts/chart47.xml" ContentType="application/vnd.openxmlformats-officedocument.drawingml.chart+xml"/>
  <Override PartName="/ppt/theme/themeOverride22.xml" ContentType="application/vnd.openxmlformats-officedocument.themeOverr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notesSlides/notesSlide20.xml" ContentType="application/vnd.openxmlformats-officedocument.presentationml.notesSlide+xml"/>
  <Override PartName="/ppt/charts/chart51.xml" ContentType="application/vnd.openxmlformats-officedocument.drawingml.chart+xml"/>
  <Override PartName="/ppt/theme/themeOverride23.xml" ContentType="application/vnd.openxmlformats-officedocument.themeOverride+xml"/>
  <Override PartName="/ppt/charts/chart52.xml" ContentType="application/vnd.openxmlformats-officedocument.drawingml.chart+xml"/>
  <Override PartName="/ppt/theme/themeOverride24.xml" ContentType="application/vnd.openxmlformats-officedocument.themeOverride+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notesSlides/notesSlide21.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theme/themeOverride25.xml" ContentType="application/vnd.openxmlformats-officedocument.themeOverride+xml"/>
  <Override PartName="/ppt/charts/chart59.xml" ContentType="application/vnd.openxmlformats-officedocument.drawingml.chart+xml"/>
  <Override PartName="/ppt/theme/themeOverride26.xml" ContentType="application/vnd.openxmlformats-officedocument.themeOverride+xml"/>
  <Override PartName="/ppt/charts/chart60.xml" ContentType="application/vnd.openxmlformats-officedocument.drawingml.chart+xml"/>
  <Override PartName="/ppt/notesSlides/notesSlide22.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theme/themeOverride27.xml" ContentType="application/vnd.openxmlformats-officedocument.themeOverride+xml"/>
  <Override PartName="/ppt/charts/chart64.xml" ContentType="application/vnd.openxmlformats-officedocument.drawingml.chart+xml"/>
  <Override PartName="/ppt/theme/themeOverride28.xml" ContentType="application/vnd.openxmlformats-officedocument.themeOverride+xml"/>
  <Override PartName="/ppt/charts/chart65.xml" ContentType="application/vnd.openxmlformats-officedocument.drawingml.chart+xml"/>
  <Override PartName="/ppt/notesSlides/notesSlide23.xml" ContentType="application/vnd.openxmlformats-officedocument.presentationml.notesSlide+xml"/>
  <Override PartName="/ppt/charts/chart66.xml" ContentType="application/vnd.openxmlformats-officedocument.drawingml.chart+xml"/>
  <Override PartName="/ppt/theme/themeOverride29.xml" ContentType="application/vnd.openxmlformats-officedocument.themeOverride+xml"/>
  <Override PartName="/ppt/charts/chart67.xml" ContentType="application/vnd.openxmlformats-officedocument.drawingml.chart+xml"/>
  <Override PartName="/ppt/theme/themeOverride30.xml" ContentType="application/vnd.openxmlformats-officedocument.themeOverride+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notesSlides/notesSlide24.xml" ContentType="application/vnd.openxmlformats-officedocument.presentationml.notesSlide+xml"/>
  <Override PartName="/ppt/charts/chart71.xml" ContentType="application/vnd.openxmlformats-officedocument.drawingml.chart+xml"/>
  <Override PartName="/ppt/theme/themeOverride31.xml" ContentType="application/vnd.openxmlformats-officedocument.themeOverride+xml"/>
  <Override PartName="/ppt/charts/chart72.xml" ContentType="application/vnd.openxmlformats-officedocument.drawingml.chart+xml"/>
  <Override PartName="/ppt/theme/themeOverride32.xml" ContentType="application/vnd.openxmlformats-officedocument.themeOverride+xml"/>
  <Override PartName="/ppt/notesSlides/notesSlide25.xml" ContentType="application/vnd.openxmlformats-officedocument.presentationml.notesSlide+xml"/>
  <Override PartName="/ppt/charts/chart73.xml" ContentType="application/vnd.openxmlformats-officedocument.drawingml.chart+xml"/>
  <Override PartName="/ppt/theme/themeOverride33.xml" ContentType="application/vnd.openxmlformats-officedocument.themeOverride+xml"/>
  <Override PartName="/ppt/charts/chart74.xml" ContentType="application/vnd.openxmlformats-officedocument.drawingml.chart+xml"/>
  <Override PartName="/ppt/theme/themeOverride34.xml" ContentType="application/vnd.openxmlformats-officedocument.themeOverride+xml"/>
  <Override PartName="/ppt/notesSlides/notesSlide26.xml" ContentType="application/vnd.openxmlformats-officedocument.presentationml.notesSlide+xml"/>
  <Override PartName="/ppt/charts/chart75.xml" ContentType="application/vnd.openxmlformats-officedocument.drawingml.chart+xml"/>
  <Override PartName="/ppt/theme/themeOverride35.xml" ContentType="application/vnd.openxmlformats-officedocument.themeOverride+xml"/>
  <Override PartName="/ppt/charts/chart76.xml" ContentType="application/vnd.openxmlformats-officedocument.drawingml.chart+xml"/>
  <Override PartName="/ppt/theme/themeOverride36.xml" ContentType="application/vnd.openxmlformats-officedocument.themeOverride+xml"/>
  <Override PartName="/ppt/notesSlides/notesSlide27.xml" ContentType="application/vnd.openxmlformats-officedocument.presentationml.notesSlide+xml"/>
  <Override PartName="/ppt/charts/chart77.xml" ContentType="application/vnd.openxmlformats-officedocument.drawingml.chart+xml"/>
  <Override PartName="/ppt/theme/themeOverride37.xml" ContentType="application/vnd.openxmlformats-officedocument.themeOverride+xml"/>
  <Override PartName="/ppt/charts/chart78.xml" ContentType="application/vnd.openxmlformats-officedocument.drawingml.chart+xml"/>
  <Override PartName="/ppt/theme/themeOverride38.xml" ContentType="application/vnd.openxmlformats-officedocument.themeOverride+xml"/>
  <Override PartName="/ppt/notesSlides/notesSlide28.xml" ContentType="application/vnd.openxmlformats-officedocument.presentationml.notesSlide+xml"/>
  <Override PartName="/ppt/charts/chart79.xml" ContentType="application/vnd.openxmlformats-officedocument.drawingml.chart+xml"/>
  <Override PartName="/ppt/theme/themeOverride39.xml" ContentType="application/vnd.openxmlformats-officedocument.themeOverride+xml"/>
  <Override PartName="/ppt/charts/chart80.xml" ContentType="application/vnd.openxmlformats-officedocument.drawingml.chart+xml"/>
  <Override PartName="/ppt/theme/themeOverride40.xml" ContentType="application/vnd.openxmlformats-officedocument.themeOverride+xml"/>
  <Override PartName="/ppt/notesSlides/notesSlide29.xml" ContentType="application/vnd.openxmlformats-officedocument.presentationml.notesSlide+xml"/>
  <Override PartName="/ppt/charts/chart81.xml" ContentType="application/vnd.openxmlformats-officedocument.drawingml.chart+xml"/>
  <Override PartName="/ppt/theme/themeOverride41.xml" ContentType="application/vnd.openxmlformats-officedocument.themeOverride+xml"/>
  <Override PartName="/ppt/charts/chart82.xml" ContentType="application/vnd.openxmlformats-officedocument.drawingml.chart+xml"/>
  <Override PartName="/ppt/theme/themeOverride42.xml" ContentType="application/vnd.openxmlformats-officedocument.themeOverride+xml"/>
  <Override PartName="/ppt/notesSlides/notesSlide30.xml" ContentType="application/vnd.openxmlformats-officedocument.presentationml.notesSlide+xml"/>
  <Override PartName="/ppt/charts/chart83.xml" ContentType="application/vnd.openxmlformats-officedocument.drawingml.chart+xml"/>
  <Override PartName="/ppt/theme/themeOverride43.xml" ContentType="application/vnd.openxmlformats-officedocument.themeOverride+xml"/>
  <Override PartName="/ppt/charts/chart84.xml" ContentType="application/vnd.openxmlformats-officedocument.drawingml.chart+xml"/>
  <Override PartName="/ppt/theme/themeOverride44.xml" ContentType="application/vnd.openxmlformats-officedocument.themeOverride+xml"/>
  <Override PartName="/ppt/notesSlides/notesSlide31.xml" ContentType="application/vnd.openxmlformats-officedocument.presentationml.notesSlide+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theme/themeOverride45.xml" ContentType="application/vnd.openxmlformats-officedocument.themeOverride+xml"/>
  <Override PartName="/ppt/charts/chart88.xml" ContentType="application/vnd.openxmlformats-officedocument.drawingml.chart+xml"/>
  <Override PartName="/ppt/theme/themeOverride46.xml" ContentType="application/vnd.openxmlformats-officedocument.themeOverride+xml"/>
  <Override PartName="/ppt/charts/chart89.xml" ContentType="application/vnd.openxmlformats-officedocument.drawingml.chart+xml"/>
  <Override PartName="/ppt/notesSlides/notesSlide32.xml" ContentType="application/vnd.openxmlformats-officedocument.presentationml.notesSlide+xml"/>
  <Override PartName="/ppt/charts/chart90.xml" ContentType="application/vnd.openxmlformats-officedocument.drawingml.chart+xml"/>
  <Override PartName="/ppt/theme/themeOverride47.xml" ContentType="application/vnd.openxmlformats-officedocument.themeOverride+xml"/>
  <Override PartName="/ppt/charts/chart91.xml" ContentType="application/vnd.openxmlformats-officedocument.drawingml.chart+xml"/>
  <Override PartName="/ppt/theme/themeOverride48.xml" ContentType="application/vnd.openxmlformats-officedocument.themeOverride+xml"/>
  <Override PartName="/ppt/charts/chart92.xml" ContentType="application/vnd.openxmlformats-officedocument.drawingml.chart+xml"/>
  <Override PartName="/ppt/notesSlides/notesSlide33.xml" ContentType="application/vnd.openxmlformats-officedocument.presentationml.notesSlide+xml"/>
  <Override PartName="/ppt/charts/chart93.xml" ContentType="application/vnd.openxmlformats-officedocument.drawingml.chart+xml"/>
  <Override PartName="/ppt/charts/chart94.xml" ContentType="application/vnd.openxmlformats-officedocument.drawingml.chart+xml"/>
  <Override PartName="/ppt/charts/chart95.xml" ContentType="application/vnd.openxmlformats-officedocument.drawingml.chart+xml"/>
  <Override PartName="/ppt/theme/themeOverride49.xml" ContentType="application/vnd.openxmlformats-officedocument.themeOverride+xml"/>
  <Override PartName="/ppt/charts/chart96.xml" ContentType="application/vnd.openxmlformats-officedocument.drawingml.chart+xml"/>
  <Override PartName="/ppt/theme/themeOverride50.xml" ContentType="application/vnd.openxmlformats-officedocument.themeOverride+xml"/>
  <Override PartName="/ppt/charts/chart97.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9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0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0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0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7.xml" ContentType="application/vnd.openxmlformats-officedocument.presentationml.notesSlide+xml"/>
  <Override PartName="/ppt/charts/chart10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0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0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0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0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0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446" r:id="rId4"/>
    <p:sldMasterId id="2147484529" r:id="rId5"/>
    <p:sldMasterId id="2147484612" r:id="rId6"/>
  </p:sldMasterIdLst>
  <p:notesMasterIdLst>
    <p:notesMasterId r:id="rId53"/>
  </p:notesMasterIdLst>
  <p:handoutMasterIdLst>
    <p:handoutMasterId r:id="rId54"/>
  </p:handoutMasterIdLst>
  <p:sldIdLst>
    <p:sldId id="1543" r:id="rId7"/>
    <p:sldId id="1726" r:id="rId8"/>
    <p:sldId id="2144446310" r:id="rId9"/>
    <p:sldId id="2144446352" r:id="rId10"/>
    <p:sldId id="2144446329" r:id="rId11"/>
    <p:sldId id="2144446330" r:id="rId12"/>
    <p:sldId id="2144446315" r:id="rId13"/>
    <p:sldId id="2144446389" r:id="rId14"/>
    <p:sldId id="2144446317" r:id="rId15"/>
    <p:sldId id="2144446402" r:id="rId16"/>
    <p:sldId id="2144446392" r:id="rId17"/>
    <p:sldId id="2144446401" r:id="rId18"/>
    <p:sldId id="2144446359" r:id="rId19"/>
    <p:sldId id="2144446361" r:id="rId20"/>
    <p:sldId id="2144446362" r:id="rId21"/>
    <p:sldId id="2144446393" r:id="rId22"/>
    <p:sldId id="2144446365" r:id="rId23"/>
    <p:sldId id="2144446366" r:id="rId24"/>
    <p:sldId id="2144446367" r:id="rId25"/>
    <p:sldId id="2144446394" r:id="rId26"/>
    <p:sldId id="2144446368" r:id="rId27"/>
    <p:sldId id="2144446395" r:id="rId28"/>
    <p:sldId id="2144446369" r:id="rId29"/>
    <p:sldId id="2144446370" r:id="rId30"/>
    <p:sldId id="2144446371" r:id="rId31"/>
    <p:sldId id="2144446372" r:id="rId32"/>
    <p:sldId id="2144446373" r:id="rId33"/>
    <p:sldId id="2144446374" r:id="rId34"/>
    <p:sldId id="2144446375" r:id="rId35"/>
    <p:sldId id="2144446376" r:id="rId36"/>
    <p:sldId id="2144446378" r:id="rId37"/>
    <p:sldId id="2144446377" r:id="rId38"/>
    <p:sldId id="2144446379" r:id="rId39"/>
    <p:sldId id="2144446380" r:id="rId40"/>
    <p:sldId id="2144446381" r:id="rId41"/>
    <p:sldId id="2144446382" r:id="rId42"/>
    <p:sldId id="2144446383" r:id="rId43"/>
    <p:sldId id="2144446384" r:id="rId44"/>
    <p:sldId id="2144446396" r:id="rId45"/>
    <p:sldId id="2144446385" r:id="rId46"/>
    <p:sldId id="1550" r:id="rId47"/>
    <p:sldId id="2144446327" r:id="rId48"/>
    <p:sldId id="2144446356" r:id="rId49"/>
    <p:sldId id="2144446390" r:id="rId50"/>
    <p:sldId id="2144446355" r:id="rId51"/>
    <p:sldId id="1713" r:id="rId52"/>
  </p:sldIdLst>
  <p:sldSz cx="12192000" cy="6858000"/>
  <p:notesSz cx="6797675" cy="9926638"/>
  <p:embeddedFontLst>
    <p:embeddedFont>
      <p:font typeface="Arial Black" panose="020B0A04020102020204" pitchFamily="34" charset="0"/>
      <p:bold r:id="rId55"/>
    </p:embeddedFont>
    <p:embeddedFont>
      <p:font typeface="Barlow" panose="00000500000000000000" pitchFamily="2" charset="0"/>
      <p:regular r:id="rId56"/>
      <p:bold r:id="rId57"/>
      <p:italic r:id="rId58"/>
      <p:boldItalic r:id="rId59"/>
    </p:embeddedFont>
    <p:embeddedFont>
      <p:font typeface="HelveticaNeueLT Std Lt Cn" panose="020B0406020202030204"/>
      <p:regular r:id="rId60"/>
      <p:bold r:id="rId61"/>
      <p:italic r:id="rId62"/>
      <p:boldItalic r:id="rId63"/>
    </p:embeddedFont>
    <p:embeddedFont>
      <p:font typeface="Roboto" panose="02000000000000000000" pitchFamily="2" charset="0"/>
      <p:regular r:id="rId64"/>
      <p:bold r:id="rId65"/>
      <p:italic r:id="rId66"/>
      <p:boldItalic r:id="rId67"/>
    </p:embeddedFont>
    <p:embeddedFont>
      <p:font typeface="Segoe UI" panose="020B0502040204020203" pitchFamily="34" charset="0"/>
      <p:regular r:id="rId68"/>
      <p:bold r:id="rId69"/>
      <p:italic r:id="rId70"/>
      <p:boldItalic r:id="rId71"/>
    </p:embeddedFont>
    <p:embeddedFont>
      <p:font typeface="Wingdings 3" panose="05040102010807070707" pitchFamily="18" charset="2"/>
      <p:regular r:id="rId72"/>
    </p:embeddedFont>
  </p:embeddedFontLst>
  <p:custDataLst>
    <p:tags r:id="rId73"/>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174" userDrawn="1">
          <p15:clr>
            <a:srgbClr val="A4A3A4"/>
          </p15:clr>
        </p15:guide>
        <p15:guide id="2" orient="horz" pos="2160">
          <p15:clr>
            <a:srgbClr val="A4A3A4"/>
          </p15:clr>
        </p15:guide>
        <p15:guide id="3" pos="712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A0B608-B2B6-781D-5406-AD8AB0ABE99D}" name="Helen Slee" initials="HS" userId="S::helen.slee1@england.nhs.uk::bf8fc15b-0b46-46b6-9778-cfc4cb12bc00" providerId="AD"/>
  <p188:author id="{88AD7E09-159A-8B61-ACBA-4FF9F1D89002}" name="Taisie Lewis" initials="TL" userId="S::Taisie.Lewis@ipsos.com::c7c8262a-558a-4d17-a5ed-72c32fd16d05" providerId="AD"/>
  <p188:author id="{30F29026-DF6C-CC20-9E7A-6B22D6DD7274}" name="Nina Makojnik" initials="NM" userId="S::Nina.Makojnik@england.nhs.uk::de84b4a8-0972-436d-897d-c181300ead3f" providerId="AD"/>
  <p188:author id="{70E24338-3146-0EA8-2138-B8038942DD4E}" name="Emily Fudge" initials="EF" userId="S::Emily.Fudge@ipsos.com::548bb34b-5231-4b00-95b5-8dddc6f650b9" providerId="AD"/>
  <p188:author id="{711ABB45-2EA3-4E40-E797-8BBC453DE3D5}" name="Jane Stevens" initials="JS" userId="S::Jane.Stevens@ipsos.com::0f6c4322-34ec-4bf7-ad3f-c7c4f2e7ba59" providerId="AD"/>
  <p188:author id="{588E2684-D402-31E1-F9D4-07AF328C146D}" name="Rachel Williams" initials="RW" userId="S::Rachel.Williams@Ipsos.com::83788b9c-359d-4d78-afb7-f1cbf12a6566" providerId="AD"/>
  <p188:author id="{15CA2788-EB41-315E-2B74-12677B61E977}" name="Nina Makojnik" initials="NM" userId="S::nina.makojnik@england.nhs.uk::de84b4a8-0972-436d-897d-c181300ead3f" providerId="AD"/>
  <p188:author id="{1A47F58E-52CF-0411-FCD3-9CBCE186EF8B}" name="Katherine Fisher" initials="KF" userId="S::Katherine.Fisher@ipsos.com::cccb9a01-84e3-4c67-b7b6-0bcbef4b31d6" providerId="AD"/>
  <p188:author id="{854A019A-6131-7FDA-9F18-22D85D2D75F9}" name="Julia Nurse" initials="JN" userId="S::julia.nurse@Ipsos.com::a0f02c22-5676-46e0-8925-6d7c362befa2" providerId="AD"/>
  <p188:author id="{918A76A5-266B-D879-2545-074390FA7F5C}" name="Rachel Williams" initials="RW" userId="S::rachel.williams@Ipsos.com::83788b9c-359d-4d78-afb7-f1cbf12a6566" providerId="AD"/>
  <p188:author id="{0C79C5A5-20F2-1551-200C-DECA8BDD9CAF}" name="Joanna Barry" initials="JB" userId="S::joanna.barry4@england.nhs.uk::86ef7a5e-883e-4ccd-953a-04fee74b3834" providerId="AD"/>
  <p188:author id="{DFF840AE-E9D5-8ABE-DA5D-D748F048A631}" name="Robyn Aldous" initials="RA" userId="S::Robyn.Aldous@ipsos.com::e1c91cbb-f48e-4253-a5b7-c6e3d922c2d0" providerId="AD"/>
  <p188:author id="{C8D54FC4-FA10-C209-7BB7-A745C5843312}" name="Hannah Atherton" initials="HA" userId="S::hannah.atherton@england.nhs.uk::ad368528-fa9c-48f8-8899-86f1b53e8d4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main Carette" initials="RC" lastIdx="1" clrIdx="0">
    <p:extLst>
      <p:ext uri="{19B8F6BF-5375-455C-9EA6-DF929625EA0E}">
        <p15:presenceInfo xmlns:p15="http://schemas.microsoft.com/office/powerpoint/2012/main" userId="f5b5fcd6593eb51e" providerId="Windows Live"/>
      </p:ext>
    </p:extLst>
  </p:cmAuthor>
  <p:cmAuthor id="2" name="Julia Nurse" initials="JN" lastIdx="80" clrIdx="1">
    <p:extLst>
      <p:ext uri="{19B8F6BF-5375-455C-9EA6-DF929625EA0E}">
        <p15:presenceInfo xmlns:p15="http://schemas.microsoft.com/office/powerpoint/2012/main" userId="S::julia.nurse@Ipsos.com::a0f02c22-5676-46e0-8925-6d7c362befa2" providerId="AD"/>
      </p:ext>
    </p:extLst>
  </p:cmAuthor>
  <p:cmAuthor id="3" name="Ian Jarvis" initials="IJ" lastIdx="14" clrIdx="2">
    <p:extLst>
      <p:ext uri="{19B8F6BF-5375-455C-9EA6-DF929625EA0E}">
        <p15:presenceInfo xmlns:p15="http://schemas.microsoft.com/office/powerpoint/2012/main" userId="S-1-5-21-3343930222-3471731563-1258133589-336814" providerId="AD"/>
      </p:ext>
    </p:extLst>
  </p:cmAuthor>
  <p:cmAuthor id="4" name="Hannah Williams" initials="HW" lastIdx="3" clrIdx="3">
    <p:extLst>
      <p:ext uri="{19B8F6BF-5375-455C-9EA6-DF929625EA0E}">
        <p15:presenceInfo xmlns:p15="http://schemas.microsoft.com/office/powerpoint/2012/main" userId="S::hannah.williams@ipsos.com::5910482a-1124-4d8f-8118-860f2cd026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FFC000"/>
    <a:srgbClr val="002060"/>
    <a:srgbClr val="F2F2F2"/>
    <a:srgbClr val="FFB901"/>
    <a:srgbClr val="003087"/>
    <a:srgbClr val="FF00FF"/>
    <a:srgbClr val="FFFF66"/>
    <a:srgbClr val="A6A6A6"/>
    <a:srgbClr val="7186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1" autoAdjust="0"/>
    <p:restoredTop sz="92157" autoAdjust="0"/>
  </p:normalViewPr>
  <p:slideViewPr>
    <p:cSldViewPr snapToGrid="0">
      <p:cViewPr varScale="1">
        <p:scale>
          <a:sx n="102" d="100"/>
          <a:sy n="102" d="100"/>
        </p:scale>
        <p:origin x="876" y="102"/>
      </p:cViewPr>
      <p:guideLst>
        <p:guide pos="7174"/>
        <p:guide orient="horz" pos="2160"/>
        <p:guide pos="712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font" Target="fonts/font9.fntdata"/><Relationship Id="rId68" Type="http://schemas.openxmlformats.org/officeDocument/2006/relationships/font" Target="fonts/font14.fntdata"/><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font" Target="fonts/font4.fntdata"/><Relationship Id="rId66" Type="http://schemas.openxmlformats.org/officeDocument/2006/relationships/font" Target="fonts/font12.fntdata"/><Relationship Id="rId74" Type="http://schemas.openxmlformats.org/officeDocument/2006/relationships/commentAuthors" Target="commentAuthors.xml"/><Relationship Id="rId79"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font" Target="fonts/font7.fntdata"/><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font" Target="fonts/font15.fntdata"/><Relationship Id="rId77"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font" Target="fonts/font18.fntdata"/><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handoutMaster" Target="handoutMasters/handoutMaster1.xml"/><Relationship Id="rId62" Type="http://schemas.openxmlformats.org/officeDocument/2006/relationships/font" Target="fonts/font8.fntdata"/><Relationship Id="rId70" Type="http://schemas.openxmlformats.org/officeDocument/2006/relationships/font" Target="fonts/font16.fntdata"/><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font" Target="fonts/font3.fntdata"/><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font" Target="fonts/font6.fntdata"/><Relationship Id="rId65" Type="http://schemas.openxmlformats.org/officeDocument/2006/relationships/font" Target="fonts/font11.fntdata"/><Relationship Id="rId73" Type="http://schemas.openxmlformats.org/officeDocument/2006/relationships/tags" Target="tags/tag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font" Target="fonts/font1.fntdata"/><Relationship Id="rId76"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font" Target="fonts/font17.fntdata"/><Relationship Id="rId2" Type="http://schemas.openxmlformats.org/officeDocument/2006/relationships/customXml" Target="../customXml/item2.xml"/><Relationship Id="rId29" Type="http://schemas.openxmlformats.org/officeDocument/2006/relationships/slide" Target="slides/slide2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10.xml"/><Relationship Id="rId1" Type="http://schemas.microsoft.com/office/2011/relationships/chartStyle" Target="style10.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11.xml"/><Relationship Id="rId1" Type="http://schemas.microsoft.com/office/2011/relationships/chartStyle" Target="style11.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12.xml"/><Relationship Id="rId1" Type="http://schemas.microsoft.com/office/2011/relationships/chartStyle" Target="style12.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13.xml"/><Relationship Id="rId1" Type="http://schemas.microsoft.com/office/2011/relationships/chartStyle" Target="style13.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14.xml"/><Relationship Id="rId1" Type="http://schemas.microsoft.com/office/2011/relationships/chartStyle" Target="style14.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15.xml"/><Relationship Id="rId1" Type="http://schemas.microsoft.com/office/2011/relationships/chartStyle" Target="style15.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16.xml"/><Relationship Id="rId1" Type="http://schemas.microsoft.com/office/2011/relationships/chartStyle" Target="style16.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17.xml"/><Relationship Id="rId1" Type="http://schemas.microsoft.com/office/2011/relationships/chartStyle" Target="style17.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18.xml"/><Relationship Id="rId1" Type="http://schemas.microsoft.com/office/2011/relationships/chartStyle" Target="style18.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19.xml"/><Relationship Id="rId1" Type="http://schemas.microsoft.com/office/2011/relationships/chartStyle" Target="style19.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2.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3.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4.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5.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6.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8.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9.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0.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1.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12.xm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13.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14.xml"/></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15.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16.xml"/></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17.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18.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19.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20.xml"/></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21.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22.xml"/></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themeOverride" Target="../theme/themeOverride23.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themeOverride" Target="../theme/themeOverride24.xml"/></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themeOverride" Target="../theme/themeOverride25.xml"/></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themeOverride" Target="../theme/themeOverride26.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themeOverride" Target="../theme/themeOverride27.xml"/></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themeOverride" Target="../theme/themeOverride28.xml"/></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themeOverride" Target="../theme/themeOverride29.xml"/></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themeOverride" Target="../theme/themeOverride30.xml"/></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themeOverride" Target="../theme/themeOverride31.xml"/></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themeOverride" Target="../theme/themeOverride32.xml"/></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themeOverride" Target="../theme/themeOverride33.xml"/></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themeOverride" Target="../theme/themeOverride34.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themeOverride" Target="../theme/themeOverride35.xml"/></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themeOverride" Target="../theme/themeOverride36.xml"/></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themeOverride" Target="../theme/themeOverride37.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themeOverride" Target="../theme/themeOverride38.xml"/></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themeOverride" Target="../theme/themeOverride39.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themeOverride" Target="../theme/themeOverride40.xml"/></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themeOverride" Target="../theme/themeOverride41.xml"/></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themeOverride" Target="../theme/themeOverride42.xml"/></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themeOverride" Target="../theme/themeOverride43.xml"/></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themeOverride" Target="../theme/themeOverride44.xml"/></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themeOverride" Target="../theme/themeOverride45.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themeOverride" Target="../theme/themeOverride46.xml"/></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8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themeOverride" Target="../theme/themeOverride47.xml"/></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themeOverride" Target="../theme/themeOverride48.xml"/></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_Worksheet92.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_Worksheet93.xlsx"/></Relationships>
</file>

<file path=ppt/charts/_rels/chart95.xml.rels><?xml version="1.0" encoding="UTF-8" standalone="yes"?>
<Relationships xmlns="http://schemas.openxmlformats.org/package/2006/relationships"><Relationship Id="rId2" Type="http://schemas.openxmlformats.org/officeDocument/2006/relationships/package" Target="../embeddings/Microsoft_Excel_Worksheet94.xlsx"/><Relationship Id="rId1" Type="http://schemas.openxmlformats.org/officeDocument/2006/relationships/themeOverride" Target="../theme/themeOverride49.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themeOverride" Target="../theme/themeOverride50.xml"/></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_Worksheet96.xlsx"/></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8.xml"/><Relationship Id="rId1" Type="http://schemas.microsoft.com/office/2011/relationships/chartStyle" Target="style8.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83172611414963"/>
          <c:y val="0"/>
          <c:w val="0.66875363601450044"/>
          <c:h val="1"/>
        </c:manualLayout>
      </c:layout>
      <c:barChart>
        <c:barDir val="bar"/>
        <c:grouping val="clustered"/>
        <c:varyColors val="0"/>
        <c:ser>
          <c:idx val="0"/>
          <c:order val="0"/>
          <c:tx>
            <c:strRef>
              <c:f>Sheet1!$B$1</c:f>
              <c:strCache>
                <c:ptCount val="1"/>
                <c:pt idx="0">
                  <c:v>Type 1</c:v>
                </c:pt>
              </c:strCache>
            </c:strRef>
          </c:tx>
          <c:spPr>
            <a:solidFill>
              <a:srgbClr val="003087"/>
            </a:solidFill>
            <a:ln>
              <a:noFill/>
            </a:ln>
            <a:effectLst/>
          </c:spPr>
          <c:invertIfNegative val="0"/>
          <c:dLbls>
            <c:dLbl>
              <c:idx val="0"/>
              <c:tx>
                <c:rich>
                  <a:bodyPr/>
                  <a:lstStyle/>
                  <a:p>
                    <a:fld id="{DEFB8203-F472-4579-B0C9-18600123AB70}"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AE26-433D-82F1-4674F4195729}"/>
                </c:ext>
              </c:extLst>
            </c:dLbl>
            <c:dLbl>
              <c:idx val="1"/>
              <c:tx>
                <c:rich>
                  <a:bodyPr/>
                  <a:lstStyle/>
                  <a:p>
                    <a:fld id="{CDDB16C5-059C-4E66-A66D-3215A7A103B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E26-433D-82F1-4674F4195729}"/>
                </c:ext>
              </c:extLst>
            </c:dLbl>
            <c:dLbl>
              <c:idx val="2"/>
              <c:tx>
                <c:rich>
                  <a:bodyPr/>
                  <a:lstStyle/>
                  <a:p>
                    <a:fld id="{1C8FD1EA-B897-46A0-A9FC-1C63BBC4289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AE26-433D-82F1-4674F4195729}"/>
                </c:ext>
              </c:extLst>
            </c:dLbl>
            <c:dLbl>
              <c:idx val="3"/>
              <c:tx>
                <c:rich>
                  <a:bodyPr/>
                  <a:lstStyle/>
                  <a:p>
                    <a:fld id="{6959C049-D923-4975-AF9C-1B0F102CEF1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E26-433D-82F1-4674F4195729}"/>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Sheet1!$B$2:$B$5</c:f>
              <c:numCache>
                <c:formatCode>0%</c:formatCode>
                <c:ptCount val="4"/>
                <c:pt idx="0">
                  <c:v>0.22</c:v>
                </c:pt>
                <c:pt idx="1">
                  <c:v>0.35</c:v>
                </c:pt>
                <c:pt idx="2">
                  <c:v>0.36</c:v>
                </c:pt>
                <c:pt idx="3">
                  <c:v>7.0000000000000007E-2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Sheet1!$K$2:$K$5</c15:f>
                <c15:dlblRangeCache>
                  <c:ptCount val="4"/>
                  <c:pt idx="0">
                    <c:v>22%</c:v>
                  </c:pt>
                  <c:pt idx="1">
                    <c:v>35%</c:v>
                  </c:pt>
                  <c:pt idx="2">
                    <c:v>36%</c:v>
                  </c:pt>
                  <c:pt idx="3">
                    <c:v>7%</c:v>
                  </c:pt>
                </c15:dlblRangeCache>
              </c15:datalabelsRange>
            </c:ext>
            <c:ext xmlns:c16="http://schemas.microsoft.com/office/drawing/2014/chart" uri="{C3380CC4-5D6E-409C-BE32-E72D297353CC}">
              <c16:uniqueId val="{00000000-2D9D-4CFC-BDE0-50E6B0467A29}"/>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E9A364E3-B387-48CD-B24A-5047121D5EF0}"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AE26-433D-82F1-4674F4195729}"/>
                </c:ext>
              </c:extLst>
            </c:dLbl>
            <c:dLbl>
              <c:idx val="1"/>
              <c:tx>
                <c:rich>
                  <a:bodyPr/>
                  <a:lstStyle/>
                  <a:p>
                    <a:fld id="{0AB7BEA5-EF67-4FBB-A4AE-19ACD455DE4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E26-433D-82F1-4674F4195729}"/>
                </c:ext>
              </c:extLst>
            </c:dLbl>
            <c:dLbl>
              <c:idx val="2"/>
              <c:tx>
                <c:rich>
                  <a:bodyPr/>
                  <a:lstStyle/>
                  <a:p>
                    <a:fld id="{2F18DDD4-B8BB-4389-BAEC-CABB0E44E97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AE26-433D-82F1-4674F4195729}"/>
                </c:ext>
              </c:extLst>
            </c:dLbl>
            <c:dLbl>
              <c:idx val="3"/>
              <c:tx>
                <c:rich>
                  <a:bodyPr/>
                  <a:lstStyle/>
                  <a:p>
                    <a:fld id="{776B3429-3EB3-41C8-8CE1-910007A0070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AE26-433D-82F1-4674F419572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0.02</c:v>
                </c:pt>
                <c:pt idx="1">
                  <c:v>0.17</c:v>
                </c:pt>
                <c:pt idx="2">
                  <c:v>0.52</c:v>
                </c:pt>
                <c:pt idx="3">
                  <c:v>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Sheet1!$L$2:$L$5</c15:f>
                <c15:dlblRangeCache>
                  <c:ptCount val="4"/>
                  <c:pt idx="0">
                    <c:v>2%</c:v>
                  </c:pt>
                  <c:pt idx="1">
                    <c:v>17%</c:v>
                  </c:pt>
                  <c:pt idx="2">
                    <c:v>52%</c:v>
                  </c:pt>
                  <c:pt idx="3">
                    <c:v>30%</c:v>
                  </c:pt>
                </c15:dlblRangeCache>
              </c15:datalabelsRange>
            </c:ext>
            <c:ext xmlns:c16="http://schemas.microsoft.com/office/drawing/2014/chart" uri="{C3380CC4-5D6E-409C-BE32-E72D297353CC}">
              <c16:uniqueId val="{00000001-2D9D-4CFC-BDE0-50E6B0467A29}"/>
            </c:ext>
          </c:extLst>
        </c:ser>
        <c:dLbls>
          <c:dLblPos val="outEnd"/>
          <c:showLegendKey val="0"/>
          <c:showVal val="1"/>
          <c:showCatName val="0"/>
          <c:showSerName val="0"/>
          <c:showPercent val="0"/>
          <c:showBubbleSize val="0"/>
        </c:dLbls>
        <c:gapWidth val="52"/>
        <c:overlap val="-3"/>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DE34-45F5-95AA-B4B0F5430F3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80487757341882"/>
          <c:y val="0"/>
          <c:w val="0.87453077220734088"/>
          <c:h val="0.94474341922565375"/>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Sheet1!$A$2:$A$5</c:f>
              <c:strCache>
                <c:ptCount val="4"/>
                <c:pt idx="0">
                  <c:v>18-34</c:v>
                </c:pt>
                <c:pt idx="1">
                  <c:v>35-54</c:v>
                </c:pt>
                <c:pt idx="2">
                  <c:v>55-74</c:v>
                </c:pt>
                <c:pt idx="3">
                  <c:v>75+</c:v>
                </c:pt>
              </c:strCache>
            </c:strRef>
          </c:cat>
          <c:val>
            <c:numRef>
              <c:f>Sheet1!$B$2:$B$5</c:f>
              <c:numCache>
                <c:formatCode>0%</c:formatCode>
                <c:ptCount val="4"/>
                <c:pt idx="0">
                  <c:v>0.75</c:v>
                </c:pt>
                <c:pt idx="1">
                  <c:v>0.78</c:v>
                </c:pt>
                <c:pt idx="2">
                  <c:v>0.91</c:v>
                </c:pt>
                <c:pt idx="3">
                  <c:v>0.96</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2161-491D-B8EB-DE5155D35A8F}"/>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94003854-8E39-482E-ABD3-6CA9BABF0A35}"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4F5A-442A-B89F-FF77DF934A4B}"/>
                </c:ext>
              </c:extLst>
            </c:dLbl>
            <c:dLbl>
              <c:idx val="1"/>
              <c:tx>
                <c:rich>
                  <a:bodyPr/>
                  <a:lstStyle/>
                  <a:p>
                    <a:fld id="{CDC17F94-4FAA-4C01-A77A-A1216CC33A87}"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4F5A-442A-B89F-FF77DF934A4B}"/>
                </c:ext>
              </c:extLst>
            </c:dLbl>
            <c:dLbl>
              <c:idx val="2"/>
              <c:tx>
                <c:rich>
                  <a:bodyPr/>
                  <a:lstStyle/>
                  <a:p>
                    <a:fld id="{F6B71963-D8C9-4104-8E9F-1D9089965C18}"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4F5A-442A-B89F-FF77DF934A4B}"/>
                </c:ext>
              </c:extLst>
            </c:dLbl>
            <c:dLbl>
              <c:idx val="3"/>
              <c:tx>
                <c:rich>
                  <a:bodyPr/>
                  <a:lstStyle/>
                  <a:p>
                    <a:fld id="{9833B4F0-F496-4186-8498-3432B3FD716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4F5A-442A-B89F-FF77DF934A4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0.25</c:v>
                </c:pt>
                <c:pt idx="1">
                  <c:v>0.22</c:v>
                </c:pt>
                <c:pt idx="2">
                  <c:v>0.09</c:v>
                </c:pt>
                <c:pt idx="3">
                  <c:v>0.04</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Sheet1!$G$2:$G$5</c15:f>
                <c15:dlblRangeCache>
                  <c:ptCount val="4"/>
                  <c:pt idx="0">
                    <c:v>75%</c:v>
                  </c:pt>
                  <c:pt idx="1">
                    <c:v>78%</c:v>
                  </c:pt>
                  <c:pt idx="2">
                    <c:v>91%</c:v>
                  </c:pt>
                  <c:pt idx="3">
                    <c:v>96%</c:v>
                  </c:pt>
                </c15:dlblRangeCache>
              </c15:datalabelsRange>
            </c:ext>
            <c:ext xmlns:c16="http://schemas.microsoft.com/office/drawing/2014/chart" uri="{C3380CC4-5D6E-409C-BE32-E72D297353CC}">
              <c16:uniqueId val="{00000000-4F5A-442A-B89F-FF77DF934A4B}"/>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270237084641648"/>
          <c:y val="0"/>
          <c:w val="0.64729762915358346"/>
          <c:h val="1"/>
        </c:manualLayout>
      </c:layout>
      <c:barChart>
        <c:barDir val="bar"/>
        <c:grouping val="percentStacked"/>
        <c:varyColors val="0"/>
        <c:ser>
          <c:idx val="1"/>
          <c:order val="0"/>
          <c:tx>
            <c:strRef>
              <c:f>Sheet1!$B$1</c:f>
              <c:strCache>
                <c:ptCount val="1"/>
                <c:pt idx="0">
                  <c:v>Type 1</c:v>
                </c:pt>
              </c:strCache>
            </c:strRef>
          </c:tx>
          <c:spPr>
            <a:solidFill>
              <a:srgbClr val="003087"/>
            </a:solidFill>
            <a:ln>
              <a:solidFill>
                <a:schemeClr val="bg1"/>
              </a:solidFill>
            </a:ln>
            <a:effectLst/>
          </c:spPr>
          <c:invertIfNegative val="0"/>
          <c:dLbls>
            <c:delete val="1"/>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0.82</c:v>
                </c:pt>
                <c:pt idx="1">
                  <c:v>0</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80D-498E-9798-49AB87183374}"/>
            </c:ext>
          </c:extLst>
        </c:ser>
        <c:ser>
          <c:idx val="0"/>
          <c:order val="1"/>
          <c:tx>
            <c:strRef>
              <c:f>Sheet1!$C$1</c:f>
              <c:strCache>
                <c:ptCount val="1"/>
                <c:pt idx="0">
                  <c:v>Type 2</c:v>
                </c:pt>
              </c:strCache>
            </c:strRef>
          </c:tx>
          <c:spPr>
            <a:solidFill>
              <a:srgbClr val="F2F2F2"/>
            </a:solidFill>
            <a:ln>
              <a:noFill/>
            </a:ln>
            <a:effectLst/>
          </c:spPr>
          <c:invertIfNegative val="0"/>
          <c:dLbls>
            <c:dLbl>
              <c:idx val="0"/>
              <c:tx>
                <c:rich>
                  <a:bodyPr/>
                  <a:lstStyle/>
                  <a:p>
                    <a:fld id="{DC5ADACF-540B-498F-B44B-E09133EFF065}"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8A59-4299-B850-CB6059D1CA08}"/>
                </c:ext>
              </c:extLst>
            </c:dLbl>
            <c:dLbl>
              <c:idx val="1"/>
              <c:tx>
                <c:rich>
                  <a:bodyPr/>
                  <a:lstStyle/>
                  <a:p>
                    <a:fld id="{DE4D9466-8AF3-41A9-909B-739545403BF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A59-4299-B850-CB6059D1CA08}"/>
                </c:ext>
              </c:extLst>
            </c:dLbl>
            <c:dLbl>
              <c:idx val="2"/>
              <c:tx>
                <c:rich>
                  <a:bodyPr/>
                  <a:lstStyle/>
                  <a:p>
                    <a:fld id="{3C429DCC-FB13-4E88-BA7B-0FD56F3645DB}"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A59-4299-B850-CB6059D1CA08}"/>
                </c:ext>
              </c:extLst>
            </c:dLbl>
            <c:dLbl>
              <c:idx val="3"/>
              <c:tx>
                <c:rich>
                  <a:bodyPr/>
                  <a:lstStyle/>
                  <a:p>
                    <a:fld id="{40447E04-1880-4F5E-B863-8D2B27A0A6C8}"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A59-4299-B850-CB6059D1CA08}"/>
                </c:ext>
              </c:extLst>
            </c:dLbl>
            <c:dLbl>
              <c:idx val="4"/>
              <c:tx>
                <c:rich>
                  <a:bodyPr/>
                  <a:lstStyle/>
                  <a:p>
                    <a:fld id="{2495132D-3B13-488E-B63A-D613AA401B73}"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A59-4299-B850-CB6059D1CA08}"/>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0.18</c:v>
                </c:pt>
                <c:pt idx="1">
                  <c:v>0</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82%</c:v>
                  </c:pt>
                  <c:pt idx="1">
                    <c:v>-</c:v>
                  </c:pt>
                  <c:pt idx="2">
                    <c:v>-</c:v>
                  </c:pt>
                  <c:pt idx="3">
                    <c:v>-</c:v>
                  </c:pt>
                  <c:pt idx="4">
                    <c:v>-</c:v>
                  </c:pt>
                </c15:dlblRangeCache>
              </c15:datalabelsRange>
            </c:ext>
            <c:ext xmlns:c16="http://schemas.microsoft.com/office/drawing/2014/chart" uri="{C3380CC4-5D6E-409C-BE32-E72D297353CC}">
              <c16:uniqueId val="{00000000-8A59-4299-B850-CB6059D1CA08}"/>
            </c:ext>
          </c:extLst>
        </c:ser>
        <c:dLbls>
          <c:showLegendKey val="0"/>
          <c:showVal val="1"/>
          <c:showCatName val="0"/>
          <c:showSerName val="0"/>
          <c:showPercent val="0"/>
          <c:showBubbleSize val="0"/>
        </c:dLbls>
        <c:gapWidth val="50"/>
        <c:overlap val="10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1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min val="0"/>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85071557576111"/>
          <c:y val="9.4409370383435859E-2"/>
          <c:w val="0.59551413183549173"/>
          <c:h val="0.88347225928100037"/>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Sheet1!$A$2:$A$6</c:f>
              <c:strCache>
                <c:ptCount val="5"/>
                <c:pt idx="0">
                  <c:v>Female</c:v>
                </c:pt>
                <c:pt idx="1">
                  <c:v>Male</c:v>
                </c:pt>
                <c:pt idx="2">
                  <c:v>Non-binary </c:v>
                </c:pt>
                <c:pt idx="3">
                  <c:v>Prefer to self-describe</c:v>
                </c:pt>
                <c:pt idx="4">
                  <c:v>Prefer not to say</c:v>
                </c:pt>
              </c:strCache>
            </c:strRef>
          </c:cat>
          <c:val>
            <c:numRef>
              <c:f>Sheet1!$B$2:$B$6</c:f>
              <c:numCache>
                <c:formatCode>0%</c:formatCode>
                <c:ptCount val="5"/>
                <c:pt idx="0">
                  <c:v>0.81</c:v>
                </c:pt>
                <c:pt idx="1">
                  <c:v>0.85</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7915-4D73-AE09-7DA673C61D43}"/>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C3C6A54B-C885-486B-9FE8-0BBB9265A744}"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805D-42B3-A050-699273D65E4B}"/>
                </c:ext>
              </c:extLst>
            </c:dLbl>
            <c:dLbl>
              <c:idx val="1"/>
              <c:tx>
                <c:rich>
                  <a:bodyPr/>
                  <a:lstStyle/>
                  <a:p>
                    <a:fld id="{B8698EAD-210D-4E37-88A9-DF2617431F5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05D-42B3-A050-699273D65E4B}"/>
                </c:ext>
              </c:extLst>
            </c:dLbl>
            <c:dLbl>
              <c:idx val="2"/>
              <c:tx>
                <c:rich>
                  <a:bodyPr/>
                  <a:lstStyle/>
                  <a:p>
                    <a:fld id="{282450CE-345A-477D-AA1D-22B7DB9A4258}"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05D-42B3-A050-699273D65E4B}"/>
                </c:ext>
              </c:extLst>
            </c:dLbl>
            <c:dLbl>
              <c:idx val="3"/>
              <c:tx>
                <c:rich>
                  <a:bodyPr/>
                  <a:lstStyle/>
                  <a:p>
                    <a:fld id="{99D4AEBB-9CA3-4B69-99E9-1852A68A887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05D-42B3-A050-699273D65E4B}"/>
                </c:ext>
              </c:extLst>
            </c:dLbl>
            <c:dLbl>
              <c:idx val="4"/>
              <c:tx>
                <c:rich>
                  <a:bodyPr/>
                  <a:lstStyle/>
                  <a:p>
                    <a:fld id="{AA31CB1E-EB1A-432E-9BD5-666999EF8572}"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05D-42B3-A050-699273D65E4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Female</c:v>
                </c:pt>
                <c:pt idx="1">
                  <c:v>Male</c:v>
                </c:pt>
                <c:pt idx="2">
                  <c:v>Non-binary </c:v>
                </c:pt>
                <c:pt idx="3">
                  <c:v>Prefer to self-describe</c:v>
                </c:pt>
                <c:pt idx="4">
                  <c:v>Prefer not to say</c:v>
                </c:pt>
              </c:strCache>
            </c:strRef>
          </c:cat>
          <c:val>
            <c:numRef>
              <c:f>Sheet1!$C$2:$C$6</c:f>
              <c:numCache>
                <c:formatCode>0%</c:formatCode>
                <c:ptCount val="5"/>
                <c:pt idx="0">
                  <c:v>0.19</c:v>
                </c:pt>
                <c:pt idx="1">
                  <c:v>0.15</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81%</c:v>
                  </c:pt>
                  <c:pt idx="1">
                    <c:v>85%</c:v>
                  </c:pt>
                  <c:pt idx="2">
                    <c:v>-</c:v>
                  </c:pt>
                  <c:pt idx="3">
                    <c:v>-</c:v>
                  </c:pt>
                  <c:pt idx="4">
                    <c:v>-</c:v>
                  </c:pt>
                </c15:dlblRangeCache>
              </c15:datalabelsRange>
            </c:ext>
            <c:ext xmlns:c16="http://schemas.microsoft.com/office/drawing/2014/chart" uri="{C3380CC4-5D6E-409C-BE32-E72D297353CC}">
              <c16:uniqueId val="{00000000-805D-42B3-A050-699273D65E4B}"/>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68621321010873"/>
          <c:y val="1.7165340069715609E-2"/>
          <c:w val="0.69648417552032094"/>
          <c:h val="0.97601954804614244"/>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Sheet1!$A$2:$A$4</c:f>
              <c:strCache>
                <c:ptCount val="3"/>
                <c:pt idx="0">
                  <c:v>Yes</c:v>
                </c:pt>
                <c:pt idx="1">
                  <c:v>No</c:v>
                </c:pt>
                <c:pt idx="2">
                  <c:v>Prefer not to say</c:v>
                </c:pt>
              </c:strCache>
            </c:strRef>
          </c:cat>
          <c:val>
            <c:numRef>
              <c:f>Sheet1!$B$2:$B$4</c:f>
              <c:numCache>
                <c:formatCode>0%</c:formatCode>
                <c:ptCount val="3"/>
                <c:pt idx="0">
                  <c:v>0.83</c:v>
                </c:pt>
                <c:pt idx="1">
                  <c:v>0</c:v>
                </c:pt>
                <c:pt idx="2">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BA06-446E-99E8-20FC8A082567}"/>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AC1CD3F3-7EA9-4B0F-8725-CD015FF93B6A}"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9A90-4550-BC5F-52E85E50BE1B}"/>
                </c:ext>
              </c:extLst>
            </c:dLbl>
            <c:dLbl>
              <c:idx val="1"/>
              <c:tx>
                <c:rich>
                  <a:bodyPr/>
                  <a:lstStyle/>
                  <a:p>
                    <a:fld id="{16EED0AB-47AA-4D46-B6AA-03AA131B88BF}"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9A90-4550-BC5F-52E85E50BE1B}"/>
                </c:ext>
              </c:extLst>
            </c:dLbl>
            <c:dLbl>
              <c:idx val="2"/>
              <c:tx>
                <c:rich>
                  <a:bodyPr/>
                  <a:lstStyle/>
                  <a:p>
                    <a:fld id="{ECC79A5A-692D-4349-9523-28FA17A9E333}"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9A90-4550-BC5F-52E85E50BE1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0.17</c:v>
                </c:pt>
                <c:pt idx="1">
                  <c:v>0</c:v>
                </c:pt>
                <c:pt idx="2">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Sheet1!$G$2:$G$4</c15:f>
                <c15:dlblRangeCache>
                  <c:ptCount val="3"/>
                  <c:pt idx="0">
                    <c:v>83%</c:v>
                  </c:pt>
                  <c:pt idx="1">
                    <c:v>-</c:v>
                  </c:pt>
                  <c:pt idx="2">
                    <c:v>-</c:v>
                  </c:pt>
                </c15:dlblRangeCache>
              </c15:datalabelsRange>
            </c:ext>
            <c:ext xmlns:c16="http://schemas.microsoft.com/office/drawing/2014/chart" uri="{C3380CC4-5D6E-409C-BE32-E72D297353CC}">
              <c16:uniqueId val="{00000000-9A90-4550-BC5F-52E85E50BE1B}"/>
            </c:ext>
          </c:extLst>
        </c:ser>
        <c:dLbls>
          <c:dLblPos val="inEnd"/>
          <c:showLegendKey val="0"/>
          <c:showVal val="1"/>
          <c:showCatName val="0"/>
          <c:showSerName val="0"/>
          <c:showPercent val="0"/>
          <c:showBubbleSize val="0"/>
        </c:dLbls>
        <c:gapWidth val="3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39505570521019"/>
          <c:y val="0.12782205559504564"/>
          <c:w val="0.78638336240731466"/>
          <c:h val="0.64848934711362449"/>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Pt>
            <c:idx val="0"/>
            <c:invertIfNegative val="0"/>
            <c:bubble3D val="0"/>
            <c:spPr>
              <a:solidFill>
                <a:srgbClr val="FFB81C"/>
              </a:solidFill>
              <a:ln>
                <a:no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81C-4B75-8FC4-6133A14F0C73}"/>
              </c:ext>
            </c:extLst>
          </c:dPt>
          <c:dLbls>
            <c:delete val="1"/>
          </c:dLbls>
          <c:cat>
            <c:strRef>
              <c:f>Sheet1!$A$2</c:f>
              <c:strCache>
                <c:ptCount val="1"/>
                <c:pt idx="0">
                  <c:v>Type 2</c:v>
                </c:pt>
              </c:strCache>
            </c:strRef>
          </c:cat>
          <c:val>
            <c:numRef>
              <c:f>Sheet1!$B$2</c:f>
              <c:numCache>
                <c:formatCode>0%</c:formatCode>
                <c:ptCount val="1"/>
                <c:pt idx="0">
                  <c:v>0.9</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81C-4B75-8FC4-6133A14F0C73}"/>
            </c:ext>
          </c:extLst>
        </c:ser>
        <c:ser>
          <c:idx val="1"/>
          <c:order val="1"/>
          <c:tx>
            <c:strRef>
              <c:f>Sheet1!$C$1</c:f>
              <c:strCache>
                <c:ptCount val="1"/>
                <c:pt idx="0">
                  <c:v>Column1</c:v>
                </c:pt>
              </c:strCache>
            </c:strRef>
          </c:tx>
          <c:spPr>
            <a:solidFill>
              <a:schemeClr val="bg1">
                <a:lumMod val="95000"/>
              </a:schemeClr>
            </a:solidFill>
            <a:ln>
              <a:noFill/>
            </a:ln>
            <a:effectLst/>
          </c:spPr>
          <c:invertIfNegative val="0"/>
          <c:dLbls>
            <c:dLbl>
              <c:idx val="0"/>
              <c:tx>
                <c:rich>
                  <a:bodyPr/>
                  <a:lstStyle/>
                  <a:p>
                    <a:fld id="{85C18167-2E39-4368-BD3B-9B855571C9E5}"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9AEA-402A-8D47-8E94C0C05827}"/>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2</c:v>
                </c:pt>
              </c:strCache>
            </c:strRef>
          </c:cat>
          <c:val>
            <c:numRef>
              <c:f>Sheet1!$C$2</c:f>
              <c:numCache>
                <c:formatCode>0%</c:formatCode>
                <c:ptCount val="1"/>
                <c:pt idx="0">
                  <c:v>0.1</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c15:f>
                <c15:dlblRangeCache>
                  <c:ptCount val="1"/>
                  <c:pt idx="0">
                    <c:v>90%</c:v>
                  </c:pt>
                </c15:dlblRangeCache>
              </c15:datalabelsRange>
            </c:ext>
            <c:ext xmlns:c16="http://schemas.microsoft.com/office/drawing/2014/chart" uri="{C3380CC4-5D6E-409C-BE32-E72D297353CC}">
              <c16:uniqueId val="{00000002-9AEA-402A-8D47-8E94C0C05827}"/>
            </c:ext>
          </c:extLst>
        </c:ser>
        <c:dLbls>
          <c:dLblPos val="inEnd"/>
          <c:showLegendKey val="0"/>
          <c:showVal val="1"/>
          <c:showCatName val="0"/>
          <c:showSerName val="0"/>
          <c:showPercent val="0"/>
          <c:showBubbleSize val="0"/>
        </c:dLbls>
        <c:gapWidth val="90"/>
        <c:overlap val="100"/>
        <c:axId val="111774672"/>
        <c:axId val="111777072"/>
      </c:barChart>
      <c:catAx>
        <c:axId val="111774672"/>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b"/>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44281864231678"/>
          <c:y val="0"/>
          <c:w val="0.65378732360097769"/>
          <c:h val="0.99135308141142997"/>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Sheet1!$A$2:$A$6</c:f>
              <c:strCache>
                <c:ptCount val="5"/>
                <c:pt idx="0">
                  <c:v>1 - most deprived</c:v>
                </c:pt>
                <c:pt idx="1">
                  <c:v>2</c:v>
                </c:pt>
                <c:pt idx="2">
                  <c:v>3</c:v>
                </c:pt>
                <c:pt idx="3">
                  <c:v>4</c:v>
                </c:pt>
                <c:pt idx="4">
                  <c:v>5 - least deprived</c:v>
                </c:pt>
              </c:strCache>
            </c:strRef>
          </c:cat>
          <c:val>
            <c:numRef>
              <c:f>Sheet1!$B$2:$B$6</c:f>
              <c:numCache>
                <c:formatCode>0%</c:formatCode>
                <c:ptCount val="5"/>
                <c:pt idx="0">
                  <c:v>0.9</c:v>
                </c:pt>
                <c:pt idx="1">
                  <c:v>0.93</c:v>
                </c:pt>
                <c:pt idx="2">
                  <c:v>0.87</c:v>
                </c:pt>
                <c:pt idx="3">
                  <c:v>0.92</c:v>
                </c:pt>
                <c:pt idx="4">
                  <c:v>0.85</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12A-4655-A198-B4046E9043B9}"/>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AE7FECB9-3006-4E91-9B3B-DBEA5A62B821}"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3253-4096-BE86-F5DEBE481722}"/>
                </c:ext>
              </c:extLst>
            </c:dLbl>
            <c:dLbl>
              <c:idx val="1"/>
              <c:tx>
                <c:rich>
                  <a:bodyPr/>
                  <a:lstStyle/>
                  <a:p>
                    <a:fld id="{04DF6004-C6C3-49AE-837A-5CB0AAA2487A}"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253-4096-BE86-F5DEBE481722}"/>
                </c:ext>
              </c:extLst>
            </c:dLbl>
            <c:dLbl>
              <c:idx val="2"/>
              <c:tx>
                <c:rich>
                  <a:bodyPr/>
                  <a:lstStyle/>
                  <a:p>
                    <a:fld id="{05A2564A-562B-45A7-9198-3117E008B1D5}"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253-4096-BE86-F5DEBE481722}"/>
                </c:ext>
              </c:extLst>
            </c:dLbl>
            <c:dLbl>
              <c:idx val="3"/>
              <c:tx>
                <c:rich>
                  <a:bodyPr/>
                  <a:lstStyle/>
                  <a:p>
                    <a:fld id="{5E0BD1C7-CB0A-42F7-821D-710F8F250BE7}"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253-4096-BE86-F5DEBE481722}"/>
                </c:ext>
              </c:extLst>
            </c:dLbl>
            <c:dLbl>
              <c:idx val="4"/>
              <c:tx>
                <c:rich>
                  <a:bodyPr/>
                  <a:lstStyle/>
                  <a:p>
                    <a:fld id="{2130E938-9E29-41F5-BB30-374B9E5137E2}"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253-4096-BE86-F5DEBE48172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 most deprived</c:v>
                </c:pt>
                <c:pt idx="1">
                  <c:v>2</c:v>
                </c:pt>
                <c:pt idx="2">
                  <c:v>3</c:v>
                </c:pt>
                <c:pt idx="3">
                  <c:v>4</c:v>
                </c:pt>
                <c:pt idx="4">
                  <c:v>5 - least deprived</c:v>
                </c:pt>
              </c:strCache>
            </c:strRef>
          </c:cat>
          <c:val>
            <c:numRef>
              <c:f>Sheet1!$C$2:$C$6</c:f>
              <c:numCache>
                <c:formatCode>0%</c:formatCode>
                <c:ptCount val="5"/>
                <c:pt idx="0">
                  <c:v>0.1</c:v>
                </c:pt>
                <c:pt idx="1">
                  <c:v>7.0000000000000007E-2</c:v>
                </c:pt>
                <c:pt idx="2">
                  <c:v>0.13</c:v>
                </c:pt>
                <c:pt idx="3">
                  <c:v>0.08</c:v>
                </c:pt>
                <c:pt idx="4">
                  <c:v>0.15</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90%</c:v>
                  </c:pt>
                  <c:pt idx="1">
                    <c:v>93%</c:v>
                  </c:pt>
                  <c:pt idx="2">
                    <c:v>87%</c:v>
                  </c:pt>
                  <c:pt idx="3">
                    <c:v>92%</c:v>
                  </c:pt>
                  <c:pt idx="4">
                    <c:v>85%</c:v>
                  </c:pt>
                </c15:dlblRangeCache>
              </c15:datalabelsRange>
            </c:ext>
            <c:ext xmlns:c16="http://schemas.microsoft.com/office/drawing/2014/chart" uri="{C3380CC4-5D6E-409C-BE32-E72D297353CC}">
              <c16:uniqueId val="{00000000-3253-4096-BE86-F5DEBE481722}"/>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241229662887"/>
          <c:y val="0"/>
          <c:w val="0.87875877033711303"/>
          <c:h val="0.94474341922565375"/>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Sheet1!$A$2:$A$5</c:f>
              <c:strCache>
                <c:ptCount val="4"/>
                <c:pt idx="0">
                  <c:v>18-34</c:v>
                </c:pt>
                <c:pt idx="1">
                  <c:v>35-54</c:v>
                </c:pt>
                <c:pt idx="2">
                  <c:v>55-74</c:v>
                </c:pt>
                <c:pt idx="3">
                  <c:v>75+</c:v>
                </c:pt>
              </c:strCache>
            </c:strRef>
          </c:cat>
          <c:val>
            <c:numRef>
              <c:f>Sheet1!$B$2:$B$5</c:f>
              <c:numCache>
                <c:formatCode>0%</c:formatCode>
                <c:ptCount val="4"/>
                <c:pt idx="0">
                  <c:v>0.59</c:v>
                </c:pt>
                <c:pt idx="1">
                  <c:v>0.87</c:v>
                </c:pt>
                <c:pt idx="2">
                  <c:v>0.92</c:v>
                </c:pt>
                <c:pt idx="3">
                  <c:v>0.88</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2161-491D-B8EB-DE5155D35A8F}"/>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B6D6D44F-B61B-4348-8E51-D7F85773A810}"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33FA-41AC-9E60-BA32C11FB1A1}"/>
                </c:ext>
              </c:extLst>
            </c:dLbl>
            <c:dLbl>
              <c:idx val="1"/>
              <c:tx>
                <c:rich>
                  <a:bodyPr/>
                  <a:lstStyle/>
                  <a:p>
                    <a:fld id="{2976E1F7-A5AC-4ACA-A0FB-0FE080CEF925}"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3FA-41AC-9E60-BA32C11FB1A1}"/>
                </c:ext>
              </c:extLst>
            </c:dLbl>
            <c:dLbl>
              <c:idx val="2"/>
              <c:tx>
                <c:rich>
                  <a:bodyPr/>
                  <a:lstStyle/>
                  <a:p>
                    <a:fld id="{A1A53991-6286-48B1-AC0F-E2847021C131}"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3FA-41AC-9E60-BA32C11FB1A1}"/>
                </c:ext>
              </c:extLst>
            </c:dLbl>
            <c:dLbl>
              <c:idx val="3"/>
              <c:tx>
                <c:rich>
                  <a:bodyPr/>
                  <a:lstStyle/>
                  <a:p>
                    <a:fld id="{C0301430-352D-490B-A0AB-4B45BEFE2FFB}"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3FA-41AC-9E60-BA32C11FB1A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0.41</c:v>
                </c:pt>
                <c:pt idx="1">
                  <c:v>0.13</c:v>
                </c:pt>
                <c:pt idx="2">
                  <c:v>0.08</c:v>
                </c:pt>
                <c:pt idx="3">
                  <c:v>0.12</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Sheet1!$G$2:$G$5</c15:f>
                <c15:dlblRangeCache>
                  <c:ptCount val="4"/>
                  <c:pt idx="0">
                    <c:v>59%</c:v>
                  </c:pt>
                  <c:pt idx="1">
                    <c:v>87%</c:v>
                  </c:pt>
                  <c:pt idx="2">
                    <c:v>92%</c:v>
                  </c:pt>
                  <c:pt idx="3">
                    <c:v>88%</c:v>
                  </c:pt>
                </c15:dlblRangeCache>
              </c15:datalabelsRange>
            </c:ext>
            <c:ext xmlns:c16="http://schemas.microsoft.com/office/drawing/2014/chart" uri="{C3380CC4-5D6E-409C-BE32-E72D297353CC}">
              <c16:uniqueId val="{00000000-33FA-41AC-9E60-BA32C11FB1A1}"/>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769082261961952"/>
          <c:y val="0"/>
          <c:w val="0.59011560949881436"/>
          <c:h val="1"/>
        </c:manualLayout>
      </c:layout>
      <c:barChart>
        <c:barDir val="bar"/>
        <c:grouping val="percentStacked"/>
        <c:varyColors val="0"/>
        <c:ser>
          <c:idx val="1"/>
          <c:order val="0"/>
          <c:tx>
            <c:strRef>
              <c:f>Sheet1!$B$1</c:f>
              <c:strCache>
                <c:ptCount val="1"/>
                <c:pt idx="0">
                  <c:v>Type 1</c:v>
                </c:pt>
              </c:strCache>
            </c:strRef>
          </c:tx>
          <c:spPr>
            <a:solidFill>
              <a:srgbClr val="FFB81C"/>
            </a:solidFill>
            <a:ln>
              <a:solidFill>
                <a:schemeClr val="bg1"/>
              </a:solidFill>
            </a:ln>
            <a:effectLst/>
          </c:spPr>
          <c:invertIfNegative val="0"/>
          <c:dLbls>
            <c:delete val="1"/>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0.9</c:v>
                </c:pt>
                <c:pt idx="1">
                  <c:v>0</c:v>
                </c:pt>
                <c:pt idx="2">
                  <c:v>0.94</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80D-498E-9798-49AB87183374}"/>
            </c:ext>
          </c:extLst>
        </c:ser>
        <c:ser>
          <c:idx val="0"/>
          <c:order val="1"/>
          <c:tx>
            <c:strRef>
              <c:f>Sheet1!$C$1</c:f>
              <c:strCache>
                <c:ptCount val="1"/>
                <c:pt idx="0">
                  <c:v>Type 2</c:v>
                </c:pt>
              </c:strCache>
            </c:strRef>
          </c:tx>
          <c:spPr>
            <a:solidFill>
              <a:srgbClr val="F2F2F2"/>
            </a:solidFill>
            <a:ln>
              <a:noFill/>
            </a:ln>
            <a:effectLst/>
          </c:spPr>
          <c:invertIfNegative val="0"/>
          <c:dLbls>
            <c:dLbl>
              <c:idx val="0"/>
              <c:tx>
                <c:rich>
                  <a:bodyPr/>
                  <a:lstStyle/>
                  <a:p>
                    <a:fld id="{E779A84C-766B-4147-A01C-5B0D0C6448F3}"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B746-4E64-A3B7-E3167749E734}"/>
                </c:ext>
              </c:extLst>
            </c:dLbl>
            <c:dLbl>
              <c:idx val="1"/>
              <c:tx>
                <c:rich>
                  <a:bodyPr/>
                  <a:lstStyle/>
                  <a:p>
                    <a:fld id="{89BEE79D-8410-4835-A123-63A11C1E21BD}"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746-4E64-A3B7-E3167749E734}"/>
                </c:ext>
              </c:extLst>
            </c:dLbl>
            <c:dLbl>
              <c:idx val="2"/>
              <c:tx>
                <c:rich>
                  <a:bodyPr/>
                  <a:lstStyle/>
                  <a:p>
                    <a:fld id="{6D084559-216D-4916-B530-BF12869B12B1}"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746-4E64-A3B7-E3167749E734}"/>
                </c:ext>
              </c:extLst>
            </c:dLbl>
            <c:dLbl>
              <c:idx val="3"/>
              <c:tx>
                <c:rich>
                  <a:bodyPr/>
                  <a:lstStyle/>
                  <a:p>
                    <a:fld id="{9DE3F657-16F5-4924-BFCC-BB950A68CD70}"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746-4E64-A3B7-E3167749E734}"/>
                </c:ext>
              </c:extLst>
            </c:dLbl>
            <c:dLbl>
              <c:idx val="4"/>
              <c:tx>
                <c:rich>
                  <a:bodyPr/>
                  <a:lstStyle/>
                  <a:p>
                    <a:fld id="{FB8CADD4-63A6-41EC-8A4E-256561F25738}"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746-4E64-A3B7-E3167749E73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0.1</c:v>
                </c:pt>
                <c:pt idx="1">
                  <c:v>0</c:v>
                </c:pt>
                <c:pt idx="2">
                  <c:v>0.06</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90%</c:v>
                  </c:pt>
                  <c:pt idx="1">
                    <c:v>-</c:v>
                  </c:pt>
                  <c:pt idx="2">
                    <c:v>94%</c:v>
                  </c:pt>
                  <c:pt idx="3">
                    <c:v>-</c:v>
                  </c:pt>
                  <c:pt idx="4">
                    <c:v>-</c:v>
                  </c:pt>
                </c15:dlblRangeCache>
              </c15:datalabelsRange>
            </c:ext>
            <c:ext xmlns:c16="http://schemas.microsoft.com/office/drawing/2014/chart" uri="{C3380CC4-5D6E-409C-BE32-E72D297353CC}">
              <c16:uniqueId val="{00000000-B746-4E64-A3B7-E3167749E734}"/>
            </c:ext>
          </c:extLst>
        </c:ser>
        <c:dLbls>
          <c:showLegendKey val="0"/>
          <c:showVal val="1"/>
          <c:showCatName val="0"/>
          <c:showSerName val="0"/>
          <c:showPercent val="0"/>
          <c:showBubbleSize val="0"/>
        </c:dLbls>
        <c:gapWidth val="50"/>
        <c:overlap val="10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1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min val="0"/>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85071557576111"/>
          <c:y val="9.4409370383435859E-2"/>
          <c:w val="0.60698125964322247"/>
          <c:h val="0.88347225928100037"/>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Sheet1!$A$2:$A$6</c:f>
              <c:strCache>
                <c:ptCount val="5"/>
                <c:pt idx="0">
                  <c:v>Female</c:v>
                </c:pt>
                <c:pt idx="1">
                  <c:v>Male</c:v>
                </c:pt>
                <c:pt idx="2">
                  <c:v>Non-binary </c:v>
                </c:pt>
                <c:pt idx="3">
                  <c:v>Prefer to self-describe</c:v>
                </c:pt>
                <c:pt idx="4">
                  <c:v>Prefer not to say</c:v>
                </c:pt>
              </c:strCache>
            </c:strRef>
          </c:cat>
          <c:val>
            <c:numRef>
              <c:f>Sheet1!$B$2:$B$6</c:f>
              <c:numCache>
                <c:formatCode>0%</c:formatCode>
                <c:ptCount val="5"/>
                <c:pt idx="0">
                  <c:v>0.88</c:v>
                </c:pt>
                <c:pt idx="1">
                  <c:v>0.91</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7915-4D73-AE09-7DA673C61D43}"/>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5047B49D-8DAC-4C15-A973-67C01298790D}"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7867-4902-9F40-A161DE2D8F65}"/>
                </c:ext>
              </c:extLst>
            </c:dLbl>
            <c:dLbl>
              <c:idx val="1"/>
              <c:tx>
                <c:rich>
                  <a:bodyPr/>
                  <a:lstStyle/>
                  <a:p>
                    <a:fld id="{53789B41-8856-4B0D-9BA4-B41916FC1C9A}"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867-4902-9F40-A161DE2D8F65}"/>
                </c:ext>
              </c:extLst>
            </c:dLbl>
            <c:dLbl>
              <c:idx val="2"/>
              <c:tx>
                <c:rich>
                  <a:bodyPr/>
                  <a:lstStyle/>
                  <a:p>
                    <a:fld id="{D1669384-AD87-4F51-906D-9536DEF029ED}"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867-4902-9F40-A161DE2D8F65}"/>
                </c:ext>
              </c:extLst>
            </c:dLbl>
            <c:dLbl>
              <c:idx val="3"/>
              <c:tx>
                <c:rich>
                  <a:bodyPr/>
                  <a:lstStyle/>
                  <a:p>
                    <a:fld id="{DA75AE7A-B8DC-4CB7-8DA6-3E65F7784061}"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867-4902-9F40-A161DE2D8F65}"/>
                </c:ext>
              </c:extLst>
            </c:dLbl>
            <c:dLbl>
              <c:idx val="4"/>
              <c:tx>
                <c:rich>
                  <a:bodyPr/>
                  <a:lstStyle/>
                  <a:p>
                    <a:fld id="{093F1B44-1DAE-4553-BA92-61DC1EADBC65}"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867-4902-9F40-A161DE2D8F6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Female</c:v>
                </c:pt>
                <c:pt idx="1">
                  <c:v>Male</c:v>
                </c:pt>
                <c:pt idx="2">
                  <c:v>Non-binary </c:v>
                </c:pt>
                <c:pt idx="3">
                  <c:v>Prefer to self-describe</c:v>
                </c:pt>
                <c:pt idx="4">
                  <c:v>Prefer not to say</c:v>
                </c:pt>
              </c:strCache>
            </c:strRef>
          </c:cat>
          <c:val>
            <c:numRef>
              <c:f>Sheet1!$C$2:$C$6</c:f>
              <c:numCache>
                <c:formatCode>0%</c:formatCode>
                <c:ptCount val="5"/>
                <c:pt idx="0">
                  <c:v>0.12</c:v>
                </c:pt>
                <c:pt idx="1">
                  <c:v>0.09</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88%</c:v>
                  </c:pt>
                  <c:pt idx="1">
                    <c:v>91%</c:v>
                  </c:pt>
                  <c:pt idx="2">
                    <c:v>-</c:v>
                  </c:pt>
                  <c:pt idx="3">
                    <c:v>-</c:v>
                  </c:pt>
                  <c:pt idx="4">
                    <c:v>-</c:v>
                  </c:pt>
                </c15:dlblRangeCache>
              </c15:datalabelsRange>
            </c:ext>
            <c:ext xmlns:c16="http://schemas.microsoft.com/office/drawing/2014/chart" uri="{C3380CC4-5D6E-409C-BE32-E72D297353CC}">
              <c16:uniqueId val="{00000000-7867-4902-9F40-A161DE2D8F65}"/>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75941534784711"/>
          <c:y val="1.7165340069715609E-2"/>
          <c:w val="0.65701780516520758"/>
          <c:h val="0.97601954804614244"/>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Sheet1!$A$2:$A$4</c:f>
              <c:strCache>
                <c:ptCount val="3"/>
                <c:pt idx="0">
                  <c:v>Yes</c:v>
                </c:pt>
                <c:pt idx="1">
                  <c:v>No</c:v>
                </c:pt>
                <c:pt idx="2">
                  <c:v>Prefer not to say</c:v>
                </c:pt>
              </c:strCache>
            </c:strRef>
          </c:cat>
          <c:val>
            <c:numRef>
              <c:f>Sheet1!$B$2:$B$4</c:f>
              <c:numCache>
                <c:formatCode>0%</c:formatCode>
                <c:ptCount val="3"/>
                <c:pt idx="0">
                  <c:v>0.9</c:v>
                </c:pt>
                <c:pt idx="1">
                  <c:v>0</c:v>
                </c:pt>
                <c:pt idx="2">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BA06-446E-99E8-20FC8A082567}"/>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18BAEA73-F47A-4FAA-AD0D-7C131FA5EF67}"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FA31-490A-B514-91E31855DCD8}"/>
                </c:ext>
              </c:extLst>
            </c:dLbl>
            <c:dLbl>
              <c:idx val="1"/>
              <c:tx>
                <c:rich>
                  <a:bodyPr/>
                  <a:lstStyle/>
                  <a:p>
                    <a:fld id="{675608F5-E1BC-40FB-8035-FAA73EFB1958}"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FA31-490A-B514-91E31855DCD8}"/>
                </c:ext>
              </c:extLst>
            </c:dLbl>
            <c:dLbl>
              <c:idx val="2"/>
              <c:tx>
                <c:rich>
                  <a:bodyPr/>
                  <a:lstStyle/>
                  <a:p>
                    <a:fld id="{DB1D1C15-01B5-4D75-96FF-2CF15EB5B10B}"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FA31-490A-B514-91E31855DCD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0.1</c:v>
                </c:pt>
                <c:pt idx="1">
                  <c:v>0</c:v>
                </c:pt>
                <c:pt idx="2">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Sheet1!$G$2:$G$4</c15:f>
                <c15:dlblRangeCache>
                  <c:ptCount val="3"/>
                  <c:pt idx="0">
                    <c:v>90%</c:v>
                  </c:pt>
                  <c:pt idx="1">
                    <c:v>-</c:v>
                  </c:pt>
                  <c:pt idx="2">
                    <c:v>-</c:v>
                  </c:pt>
                </c15:dlblRangeCache>
              </c15:datalabelsRange>
            </c:ext>
            <c:ext xmlns:c16="http://schemas.microsoft.com/office/drawing/2014/chart" uri="{C3380CC4-5D6E-409C-BE32-E72D297353CC}">
              <c16:uniqueId val="{00000000-FA31-490A-B514-91E31855DCD8}"/>
            </c:ext>
          </c:extLst>
        </c:ser>
        <c:dLbls>
          <c:dLblPos val="inEnd"/>
          <c:showLegendKey val="0"/>
          <c:showVal val="1"/>
          <c:showCatName val="0"/>
          <c:showSerName val="0"/>
          <c:showPercent val="0"/>
          <c:showBubbleSize val="0"/>
        </c:dLbls>
        <c:gapWidth val="3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A86-43B2-9314-8E91D52252D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567770090256662E-2"/>
          <c:y val="2.3621050993788792E-2"/>
          <c:w val="0.46910435444134468"/>
          <c:h val="0.98886168626176729"/>
        </c:manualLayout>
      </c:layout>
      <c:doughnutChart>
        <c:varyColors val="1"/>
        <c:ser>
          <c:idx val="0"/>
          <c:order val="0"/>
          <c:tx>
            <c:strRef>
              <c:f>Sheet1!$B$1</c:f>
              <c:strCache>
                <c:ptCount val="1"/>
                <c:pt idx="0">
                  <c:v>Type of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18F-4B7B-BAE2-592C310E145F}"/>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518F-4B7B-BAE2-592C310E145F}"/>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518F-4B7B-BAE2-592C310E145F}"/>
              </c:ext>
            </c:extLst>
          </c:dPt>
          <c:dPt>
            <c:idx val="3"/>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518F-4B7B-BAE2-592C310E145F}"/>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518F-4B7B-BAE2-592C310E145F}"/>
              </c:ext>
            </c:extLst>
          </c:dPt>
          <c:dLbls>
            <c:dLbl>
              <c:idx val="3"/>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518F-4B7B-BAE2-592C310E145F}"/>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Type 1</c:v>
                </c:pt>
                <c:pt idx="1">
                  <c:v>Type 2</c:v>
                </c:pt>
                <c:pt idx="2">
                  <c:v>Other</c:v>
                </c:pt>
                <c:pt idx="3">
                  <c:v>I don't know</c:v>
                </c:pt>
              </c:strCache>
            </c:strRef>
          </c:cat>
          <c:val>
            <c:numRef>
              <c:f>Sheet1!$B$2:$B$5</c:f>
              <c:numCache>
                <c:formatCode>General</c:formatCode>
                <c:ptCount val="4"/>
                <c:pt idx="0">
                  <c:v>2</c:v>
                </c:pt>
                <c:pt idx="1">
                  <c:v>92</c:v>
                </c:pt>
                <c:pt idx="2">
                  <c:v>2</c:v>
                </c:pt>
                <c:pt idx="3">
                  <c:v>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518F-4B7B-BAE2-592C310E145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67854549206595527"/>
          <c:y val="3.4279236347250622E-2"/>
          <c:w val="0.32145450793404462"/>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Type of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73A-4F78-BB78-0E8DAF603CE1}"/>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A73A-4F78-BB78-0E8DAF603CE1}"/>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A73A-4F78-BB78-0E8DAF603CE1}"/>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A73A-4F78-BB78-0E8DAF603CE1}"/>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A73A-4F78-BB78-0E8DAF603CE1}"/>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A73A-4F78-BB78-0E8DAF603CE1}"/>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Type 1</c:v>
                </c:pt>
                <c:pt idx="1">
                  <c:v>Type 2</c:v>
                </c:pt>
                <c:pt idx="2">
                  <c:v>Other</c:v>
                </c:pt>
                <c:pt idx="3">
                  <c:v>I don't know</c:v>
                </c:pt>
              </c:strCache>
            </c:strRef>
          </c:cat>
          <c:val>
            <c:numRef>
              <c:f>Sheet1!$B$2:$B$5</c:f>
              <c:numCache>
                <c:formatCode>General</c:formatCode>
                <c:ptCount val="4"/>
                <c:pt idx="0">
                  <c:v>90</c:v>
                </c:pt>
                <c:pt idx="1">
                  <c:v>8</c:v>
                </c:pt>
                <c:pt idx="2">
                  <c:v>2</c:v>
                </c:pt>
                <c:pt idx="3">
                  <c:v>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A73A-4F78-BB78-0E8DAF603CE1}"/>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9400333134390204"/>
          <c:y val="3.4279236347250622E-2"/>
          <c:w val="0.40599666865609796"/>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5047177013165254"/>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2F7409E8-FD1C-4AA1-A85D-0DC76359A9B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15E-48E7-9278-D03DDCBD9794}"/>
                </c:ext>
              </c:extLst>
            </c:dLbl>
            <c:dLbl>
              <c:idx val="1"/>
              <c:tx>
                <c:rich>
                  <a:bodyPr/>
                  <a:lstStyle/>
                  <a:p>
                    <a:fld id="{3AF38A5A-8026-4AAF-91EE-7D523970E1B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15E-48E7-9278-D03DDCBD9794}"/>
                </c:ext>
              </c:extLst>
            </c:dLbl>
            <c:dLbl>
              <c:idx val="2"/>
              <c:tx>
                <c:rich>
                  <a:bodyPr/>
                  <a:lstStyle/>
                  <a:p>
                    <a:r>
                      <a:rPr lang="en-GB"/>
                      <a:t>1%</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2-115E-48E7-9278-D03DDCBD9794}"/>
                </c:ext>
              </c:extLst>
            </c:dLbl>
            <c:dLbl>
              <c:idx val="3"/>
              <c:tx>
                <c:rich>
                  <a:bodyPr/>
                  <a:lstStyle/>
                  <a:p>
                    <a:fld id="{A722A9F7-C322-4C28-A542-59AFEC2B529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15E-48E7-9278-D03DDCBD9794}"/>
                </c:ext>
              </c:extLst>
            </c:dLbl>
            <c:dLbl>
              <c:idx val="4"/>
              <c:tx>
                <c:rich>
                  <a:bodyPr/>
                  <a:lstStyle/>
                  <a:p>
                    <a:fld id="{BD20318E-3F8F-4DD7-A61F-73FAE7DDCB2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15E-48E7-9278-D03DDCBD9794}"/>
                </c:ext>
              </c:extLst>
            </c:dLbl>
            <c:dLbl>
              <c:idx val="5"/>
              <c:tx>
                <c:rich>
                  <a:bodyPr/>
                  <a:lstStyle/>
                  <a:p>
                    <a:fld id="{5632D452-5FC0-44B0-9782-344BC2EAC33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15E-48E7-9278-D03DDCBD9794}"/>
                </c:ext>
              </c:extLst>
            </c:dLbl>
            <c:dLbl>
              <c:idx val="6"/>
              <c:tx>
                <c:rich>
                  <a:bodyPr/>
                  <a:lstStyle/>
                  <a:p>
                    <a:fld id="{DF63B68C-C15E-43D9-9726-60EFCE27B51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15E-48E7-9278-D03DDCBD979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I didn’t recognise the symptoms of diabetes</c:v>
                </c:pt>
                <c:pt idx="1">
                  <c:v>I needed several appointments</c:v>
                </c:pt>
                <c:pt idx="2">
                  <c:v>I couldn’t get an appointment </c:v>
                </c:pt>
                <c:pt idx="3">
                  <c:v>I avoided making an appointment</c:v>
                </c:pt>
                <c:pt idx="4">
                  <c:v>I was misdiagnosed</c:v>
                </c:pt>
                <c:pt idx="5">
                  <c:v>I experienced other delays </c:v>
                </c:pt>
                <c:pt idx="6">
                  <c:v>I didn’t experience any delays</c:v>
                </c:pt>
              </c:strCache>
            </c:strRef>
          </c:cat>
          <c:val>
            <c:numRef>
              <c:f>Sheet1!$B$2:$B$8</c:f>
              <c:numCache>
                <c:formatCode>General</c:formatCode>
                <c:ptCount val="7"/>
                <c:pt idx="0">
                  <c:v>54</c:v>
                </c:pt>
                <c:pt idx="1">
                  <c:v>6</c:v>
                </c:pt>
                <c:pt idx="2">
                  <c:v>1</c:v>
                </c:pt>
                <c:pt idx="3">
                  <c:v>1</c:v>
                </c:pt>
                <c:pt idx="4">
                  <c:v>2</c:v>
                </c:pt>
                <c:pt idx="5">
                  <c:v>3</c:v>
                </c:pt>
                <c:pt idx="6">
                  <c:v>38</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54%</c:v>
                  </c:pt>
                  <c:pt idx="1">
                    <c:v>6%</c:v>
                  </c:pt>
                  <c:pt idx="2">
                    <c:v>1%q</c:v>
                  </c:pt>
                  <c:pt idx="3">
                    <c:v>1%</c:v>
                  </c:pt>
                  <c:pt idx="4">
                    <c:v>2%</c:v>
                  </c:pt>
                  <c:pt idx="5">
                    <c:v>3%</c:v>
                  </c:pt>
                  <c:pt idx="6">
                    <c:v>38%</c:v>
                  </c:pt>
                </c15:dlblRangeCache>
              </c15:datalabelsRange>
            </c:ext>
            <c:ext xmlns:c16="http://schemas.microsoft.com/office/drawing/2014/chart" uri="{C3380CC4-5D6E-409C-BE32-E72D297353CC}">
              <c16:uniqueId val="{00000000-62A8-4593-B7C9-137346B67DF5}"/>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6627903599741773"/>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r>
                      <a:rPr lang="en-US"/>
                      <a:t>57%</a:t>
                    </a:r>
                    <a:r>
                      <a:rPr lang="en-US"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0-305C-4A2F-9A88-03A72AE7F3F6}"/>
                </c:ext>
              </c:extLst>
            </c:dLbl>
            <c:dLbl>
              <c:idx val="1"/>
              <c:tx>
                <c:rich>
                  <a:bodyPr/>
                  <a:lstStyle/>
                  <a:p>
                    <a:fld id="{83514647-3F03-4416-AE0F-DF46FA90CF7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05C-4A2F-9A88-03A72AE7F3F6}"/>
                </c:ext>
              </c:extLst>
            </c:dLbl>
            <c:dLbl>
              <c:idx val="2"/>
              <c:tx>
                <c:rich>
                  <a:bodyPr/>
                  <a:lstStyle/>
                  <a:p>
                    <a:fld id="{7A49316B-CF86-4B7E-B99E-D476FFBD9BC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05C-4A2F-9A88-03A72AE7F3F6}"/>
                </c:ext>
              </c:extLst>
            </c:dLbl>
            <c:dLbl>
              <c:idx val="3"/>
              <c:tx>
                <c:rich>
                  <a:bodyPr/>
                  <a:lstStyle/>
                  <a:p>
                    <a:fld id="{572783F6-385F-45AA-88BD-BC9DBF52548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05C-4A2F-9A88-03A72AE7F3F6}"/>
                </c:ext>
              </c:extLst>
            </c:dLbl>
            <c:dLbl>
              <c:idx val="4"/>
              <c:tx>
                <c:rich>
                  <a:bodyPr/>
                  <a:lstStyle/>
                  <a:p>
                    <a:r>
                      <a:rPr lang="en-GB"/>
                      <a:t>10%</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4-305C-4A2F-9A88-03A72AE7F3F6}"/>
                </c:ext>
              </c:extLst>
            </c:dLbl>
            <c:dLbl>
              <c:idx val="5"/>
              <c:tx>
                <c:rich>
                  <a:bodyPr/>
                  <a:lstStyle/>
                  <a:p>
                    <a:fld id="{45B96237-BB9D-4DC7-AC9D-F8AA0135CE2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05C-4A2F-9A88-03A72AE7F3F6}"/>
                </c:ext>
              </c:extLst>
            </c:dLbl>
            <c:dLbl>
              <c:idx val="6"/>
              <c:tx>
                <c:rich>
                  <a:bodyPr/>
                  <a:lstStyle/>
                  <a:p>
                    <a:fld id="{CCD614A2-EA62-4154-A786-FAF35219608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05C-4A2F-9A88-03A72AE7F3F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I didn’t recognise the symptoms of diabetes</c:v>
                </c:pt>
                <c:pt idx="1">
                  <c:v>I needed several appointments</c:v>
                </c:pt>
                <c:pt idx="2">
                  <c:v>I couldn’t get an appointment </c:v>
                </c:pt>
                <c:pt idx="3">
                  <c:v>I avoided making an appointment</c:v>
                </c:pt>
                <c:pt idx="4">
                  <c:v>I was misdiagnosed</c:v>
                </c:pt>
                <c:pt idx="5">
                  <c:v>I experienced other delays </c:v>
                </c:pt>
                <c:pt idx="6">
                  <c:v>I didn’t experience any delays</c:v>
                </c:pt>
              </c:strCache>
            </c:strRef>
          </c:cat>
          <c:val>
            <c:numRef>
              <c:f>Sheet1!$B$2:$B$8</c:f>
              <c:numCache>
                <c:formatCode>General</c:formatCode>
                <c:ptCount val="7"/>
                <c:pt idx="0">
                  <c:v>57</c:v>
                </c:pt>
                <c:pt idx="1">
                  <c:v>6</c:v>
                </c:pt>
                <c:pt idx="2">
                  <c:v>2</c:v>
                </c:pt>
                <c:pt idx="3">
                  <c:v>3</c:v>
                </c:pt>
                <c:pt idx="4">
                  <c:v>10</c:v>
                </c:pt>
                <c:pt idx="5">
                  <c:v>6</c:v>
                </c:pt>
                <c:pt idx="6">
                  <c:v>28</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57%p</c:v>
                  </c:pt>
                  <c:pt idx="1">
                    <c:v>6%</c:v>
                  </c:pt>
                  <c:pt idx="2">
                    <c:v>2%</c:v>
                  </c:pt>
                  <c:pt idx="3">
                    <c:v>3%</c:v>
                  </c:pt>
                  <c:pt idx="4">
                    <c:v>10%q</c:v>
                  </c:pt>
                  <c:pt idx="5">
                    <c:v>6%</c:v>
                  </c:pt>
                  <c:pt idx="6">
                    <c:v>28%</c:v>
                  </c:pt>
                </c15:dlblRangeCache>
              </c15:datalabelsRange>
            </c:ext>
            <c:ext xmlns:c16="http://schemas.microsoft.com/office/drawing/2014/chart" uri="{C3380CC4-5D6E-409C-BE32-E72D297353CC}">
              <c16:uniqueId val="{00000005-27FC-4853-B15B-C09BF94EA9B2}"/>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C51-487C-9ED0-8137DDBCC571}"/>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06EF-47F1-B883-7748EC1E3674}"/>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06EF-47F1-B883-7748EC1E3674}"/>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06EF-47F1-B883-7748EC1E3674}"/>
              </c:ext>
            </c:extLst>
          </c:dPt>
          <c:dLbls>
            <c:dLbl>
              <c:idx val="0"/>
              <c:tx>
                <c:rich>
                  <a:bodyPr/>
                  <a:lstStyle/>
                  <a:p>
                    <a:fld id="{7724BDCE-079B-448B-ACCB-3F6105503451}"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06EF-47F1-B883-7748EC1E3674}"/>
                </c:ext>
              </c:extLst>
            </c:dLbl>
            <c:dLbl>
              <c:idx val="1"/>
              <c:tx>
                <c:rich>
                  <a:bodyPr/>
                  <a:lstStyle/>
                  <a:p>
                    <a:fld id="{E4544F84-D939-4DE4-8EC7-073D179F364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6EF-47F1-B883-7748EC1E367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10</c:v>
                </c:pt>
                <c:pt idx="1">
                  <c:v>90</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10%</c:v>
                  </c:pt>
                  <c:pt idx="1">
                    <c:v>90%</c:v>
                  </c:pt>
                </c15:dlblRangeCache>
              </c15:datalabelsRange>
            </c:ext>
            <c:ext xmlns:c16="http://schemas.microsoft.com/office/drawing/2014/chart" uri="{C3380CC4-5D6E-409C-BE32-E72D297353CC}">
              <c16:uniqueId val="{00000005-06EF-47F1-B883-7748EC1E3674}"/>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9A2D37B3-BFD1-4273-9D97-547D8FF95C96}"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16AD-4E32-8BD6-85CF2BD51EAA}"/>
                </c:ext>
              </c:extLst>
            </c:dLbl>
            <c:dLbl>
              <c:idx val="1"/>
              <c:tx>
                <c:rich>
                  <a:bodyPr/>
                  <a:lstStyle/>
                  <a:p>
                    <a:fld id="{47E09C76-AD31-42A0-BFB4-9ED72C2C21B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6AD-4E32-8BD6-85CF2BD51EAA}"/>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9</c:v>
                </c:pt>
                <c:pt idx="1">
                  <c:v>91</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9%</c:v>
                  </c:pt>
                  <c:pt idx="1">
                    <c:v>91%</c:v>
                  </c:pt>
                </c15:dlblRangeCache>
              </c15:datalabelsRange>
            </c:ext>
            <c:ext xmlns:c16="http://schemas.microsoft.com/office/drawing/2014/chart" uri="{C3380CC4-5D6E-409C-BE32-E72D297353CC}">
              <c16:uniqueId val="{00000006-06EF-47F1-B883-7748EC1E367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A2F0-4CF1-80C7-205225AB80C4}"/>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2F0-4CF1-80C7-205225AB80C4}"/>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A2F0-4CF1-80C7-205225AB80C4}"/>
              </c:ext>
            </c:extLst>
          </c:dPt>
          <c:dLbls>
            <c:dLbl>
              <c:idx val="0"/>
              <c:tx>
                <c:rich>
                  <a:bodyPr/>
                  <a:lstStyle/>
                  <a:p>
                    <a:fld id="{B1560205-0938-4AA5-A2B9-4B0627A28322}"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A2F0-4CF1-80C7-205225AB80C4}"/>
                </c:ext>
              </c:extLst>
            </c:dLbl>
            <c:dLbl>
              <c:idx val="1"/>
              <c:tx>
                <c:rich>
                  <a:bodyPr/>
                  <a:lstStyle/>
                  <a:p>
                    <a:fld id="{28B31966-B1CB-4716-A279-C3D949C7D2A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2F0-4CF1-80C7-205225AB80C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11</c:v>
                </c:pt>
                <c:pt idx="1">
                  <c:v>89</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11%</c:v>
                  </c:pt>
                  <c:pt idx="1">
                    <c:v>89%</c:v>
                  </c:pt>
                </c15:dlblRangeCache>
              </c15:datalabelsRange>
            </c:ext>
            <c:ext xmlns:c16="http://schemas.microsoft.com/office/drawing/2014/chart" uri="{C3380CC4-5D6E-409C-BE32-E72D297353CC}">
              <c16:uniqueId val="{00000005-A2F0-4CF1-80C7-205225AB80C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8%</a:t>
                    </a:r>
                    <a:r>
                      <a:rPr lang="en-US"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3-EF04-40F3-B91F-C8C4FA5B6E26}"/>
                </c:ext>
              </c:extLst>
            </c:dLbl>
            <c:dLbl>
              <c:idx val="1"/>
              <c:tx>
                <c:rich>
                  <a:bodyPr/>
                  <a:lstStyle/>
                  <a:p>
                    <a:r>
                      <a:rPr lang="en-GB"/>
                      <a:t>92%</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4-EF04-40F3-B91F-C8C4FA5B6E2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c:v>
                </c:pt>
                <c:pt idx="1">
                  <c:v>92</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8%q</c:v>
                  </c:pt>
                  <c:pt idx="1">
                    <c:v>92%p</c:v>
                  </c:pt>
                </c15:dlblRangeCache>
              </c15:datalabelsRange>
            </c:ext>
            <c:ext xmlns:c16="http://schemas.microsoft.com/office/drawing/2014/chart" uri="{C3380CC4-5D6E-409C-BE32-E72D297353CC}">
              <c16:uniqueId val="{00000006-A2F0-4CF1-80C7-205225AB80C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A5CF-40B3-8374-492CB86772A0}"/>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5CF-40B3-8374-492CB86772A0}"/>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A5CF-40B3-8374-492CB86772A0}"/>
              </c:ext>
            </c:extLst>
          </c:dPt>
          <c:dLbls>
            <c:dLbl>
              <c:idx val="0"/>
              <c:tx>
                <c:rich>
                  <a:bodyPr/>
                  <a:lstStyle/>
                  <a:p>
                    <a:fld id="{E8F4DCD6-FF05-4757-A043-F816E57ABA85}"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A5CF-40B3-8374-492CB86772A0}"/>
                </c:ext>
              </c:extLst>
            </c:dLbl>
            <c:dLbl>
              <c:idx val="1"/>
              <c:tx>
                <c:rich>
                  <a:bodyPr/>
                  <a:lstStyle/>
                  <a:p>
                    <a:fld id="{DEFAFF4A-571A-4D86-8C13-14D15BAF91C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5CF-40B3-8374-492CB86772A0}"/>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18</c:v>
                </c:pt>
                <c:pt idx="1">
                  <c:v>82</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18%</c:v>
                  </c:pt>
                  <c:pt idx="1">
                    <c:v>82%</c:v>
                  </c:pt>
                </c15:dlblRangeCache>
              </c15:datalabelsRange>
            </c:ext>
            <c:ext xmlns:c16="http://schemas.microsoft.com/office/drawing/2014/chart" uri="{C3380CC4-5D6E-409C-BE32-E72D297353CC}">
              <c16:uniqueId val="{00000003-A5CF-40B3-8374-492CB86772A0}"/>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921A1B99-0433-4586-8661-73D073E33CF1}"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A5CF-40B3-8374-492CB86772A0}"/>
                </c:ext>
              </c:extLst>
            </c:dLbl>
            <c:dLbl>
              <c:idx val="1"/>
              <c:tx>
                <c:rich>
                  <a:bodyPr/>
                  <a:lstStyle/>
                  <a:p>
                    <a:fld id="{011A6785-CC4E-45B9-AD69-B0768572397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5CF-40B3-8374-492CB86772A0}"/>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19</c:v>
                </c:pt>
                <c:pt idx="1">
                  <c:v>81</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19%</c:v>
                  </c:pt>
                  <c:pt idx="1">
                    <c:v>81%</c:v>
                  </c:pt>
                </c15:dlblRangeCache>
              </c15:datalabelsRange>
            </c:ext>
            <c:ext xmlns:c16="http://schemas.microsoft.com/office/drawing/2014/chart" uri="{C3380CC4-5D6E-409C-BE32-E72D297353CC}">
              <c16:uniqueId val="{00000006-A5CF-40B3-8374-492CB86772A0}"/>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775101648706516"/>
          <c:y val="0"/>
          <c:w val="0.51895396573243102"/>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B429F57E-CD0A-4330-906F-E769C4B85DE0}"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C6F2-497D-897D-40F08A3DA172}"/>
                </c:ext>
              </c:extLst>
            </c:dLbl>
            <c:dLbl>
              <c:idx val="1"/>
              <c:tx>
                <c:rich>
                  <a:bodyPr/>
                  <a:lstStyle/>
                  <a:p>
                    <a:fld id="{85CF5A4E-1AD9-4169-8FD0-8247F6722CD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6F2-497D-897D-40F08A3DA172}"/>
                </c:ext>
              </c:extLst>
            </c:dLbl>
            <c:dLbl>
              <c:idx val="2"/>
              <c:tx>
                <c:rich>
                  <a:bodyPr/>
                  <a:lstStyle/>
                  <a:p>
                    <a:fld id="{3F24EF63-2FC5-4675-9427-91A812FD588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6F2-497D-897D-40F08A3DA172}"/>
                </c:ext>
              </c:extLst>
            </c:dLbl>
            <c:dLbl>
              <c:idx val="3"/>
              <c:tx>
                <c:rich>
                  <a:bodyPr/>
                  <a:lstStyle/>
                  <a:p>
                    <a:fld id="{7257BBA6-BF37-4F80-A054-7525C9C6DB5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C6F2-497D-897D-40F08A3DA172}"/>
                </c:ext>
              </c:extLst>
            </c:dLbl>
            <c:dLbl>
              <c:idx val="4"/>
              <c:tx>
                <c:rich>
                  <a:bodyPr/>
                  <a:lstStyle/>
                  <a:p>
                    <a:fld id="{1D723167-11F2-4E1C-AE7A-6A3F2C81699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6F2-497D-897D-40F08A3DA17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Male</c:v>
                </c:pt>
                <c:pt idx="1">
                  <c:v>Female</c:v>
                </c:pt>
                <c:pt idx="2">
                  <c:v>Non-binary </c:v>
                </c:pt>
                <c:pt idx="3">
                  <c:v>Prefer to self-describe</c:v>
                </c:pt>
                <c:pt idx="4">
                  <c:v>Prefer not to say</c:v>
                </c:pt>
              </c:strCache>
            </c:strRef>
          </c:cat>
          <c:val>
            <c:numRef>
              <c:f>Sheet1!$B$2:$B$6</c:f>
              <c:numCache>
                <c:formatCode>0%</c:formatCode>
                <c:ptCount val="5"/>
                <c:pt idx="0">
                  <c:v>0.54</c:v>
                </c:pt>
                <c:pt idx="1">
                  <c:v>0.45</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Sheet1!$H$2:$H$6</c15:f>
                <c15:dlblRangeCache>
                  <c:ptCount val="5"/>
                  <c:pt idx="0">
                    <c:v>54%</c:v>
                  </c:pt>
                  <c:pt idx="1">
                    <c:v>45%</c:v>
                  </c:pt>
                  <c:pt idx="2">
                    <c:v>-</c:v>
                  </c:pt>
                  <c:pt idx="3">
                    <c:v>-</c:v>
                  </c:pt>
                  <c:pt idx="4">
                    <c:v>-</c:v>
                  </c:pt>
                </c15:dlblRangeCache>
              </c15:datalabelsRange>
            </c:ext>
            <c:ext xmlns:c16="http://schemas.microsoft.com/office/drawing/2014/chart" uri="{C3380CC4-5D6E-409C-BE32-E72D297353CC}">
              <c16:uniqueId val="{00000000-6EEC-4F99-8026-EE8AA5651762}"/>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F1FB9170-596A-4A0D-9805-A0D97FA595B9}"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5-C6F2-497D-897D-40F08A3DA172}"/>
                </c:ext>
              </c:extLst>
            </c:dLbl>
            <c:dLbl>
              <c:idx val="1"/>
              <c:tx>
                <c:rich>
                  <a:bodyPr/>
                  <a:lstStyle/>
                  <a:p>
                    <a:fld id="{0CAC25F7-7D1C-43A5-BF8E-1F11990A758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C6F2-497D-897D-40F08A3DA172}"/>
                </c:ext>
              </c:extLst>
            </c:dLbl>
            <c:dLbl>
              <c:idx val="2"/>
              <c:tx>
                <c:rich>
                  <a:bodyPr/>
                  <a:lstStyle/>
                  <a:p>
                    <a:fld id="{37216F2F-013C-4EC7-96B5-BE105086AA9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C6F2-497D-897D-40F08A3DA172}"/>
                </c:ext>
              </c:extLst>
            </c:dLbl>
            <c:dLbl>
              <c:idx val="3"/>
              <c:tx>
                <c:rich>
                  <a:bodyPr/>
                  <a:lstStyle/>
                  <a:p>
                    <a:fld id="{E54C9A41-D280-472B-97EA-B167A1DD4A4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C6F2-497D-897D-40F08A3DA172}"/>
                </c:ext>
              </c:extLst>
            </c:dLbl>
            <c:dLbl>
              <c:idx val="4"/>
              <c:tx>
                <c:rich>
                  <a:bodyPr/>
                  <a:lstStyle/>
                  <a:p>
                    <a:fld id="{3329DD52-FBD8-496D-B5FA-ED5146A1C8A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C6F2-497D-897D-40F08A3DA17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Male</c:v>
                </c:pt>
                <c:pt idx="1">
                  <c:v>Female</c:v>
                </c:pt>
                <c:pt idx="2">
                  <c:v>Non-binary </c:v>
                </c:pt>
                <c:pt idx="3">
                  <c:v>Prefer to self-describe</c:v>
                </c:pt>
                <c:pt idx="4">
                  <c:v>Prefer not to say</c:v>
                </c:pt>
              </c:strCache>
            </c:strRef>
          </c:cat>
          <c:val>
            <c:numRef>
              <c:f>Sheet1!$C$2:$C$6</c:f>
              <c:numCache>
                <c:formatCode>0%</c:formatCode>
                <c:ptCount val="5"/>
                <c:pt idx="0">
                  <c:v>0.54</c:v>
                </c:pt>
                <c:pt idx="1">
                  <c:v>0.45</c:v>
                </c:pt>
                <c:pt idx="2">
                  <c:v>0</c:v>
                </c:pt>
                <c:pt idx="3">
                  <c:v>0</c:v>
                </c:pt>
                <c:pt idx="4">
                  <c:v>0.01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Sheet1!$I$2:$I$6</c15:f>
                <c15:dlblRangeCache>
                  <c:ptCount val="5"/>
                  <c:pt idx="0">
                    <c:v>54%</c:v>
                  </c:pt>
                  <c:pt idx="1">
                    <c:v>45%</c:v>
                  </c:pt>
                  <c:pt idx="2">
                    <c:v>-</c:v>
                  </c:pt>
                  <c:pt idx="3">
                    <c:v>-</c:v>
                  </c:pt>
                  <c:pt idx="4">
                    <c:v>1%</c:v>
                  </c:pt>
                </c15:dlblRangeCache>
              </c15:datalabelsRange>
            </c:ext>
            <c:ext xmlns:c16="http://schemas.microsoft.com/office/drawing/2014/chart" uri="{C3380CC4-5D6E-409C-BE32-E72D297353CC}">
              <c16:uniqueId val="{00000001-6EEC-4F99-8026-EE8AA5651762}"/>
            </c:ext>
          </c:extLst>
        </c:ser>
        <c:dLbls>
          <c:dLblPos val="ctr"/>
          <c:showLegendKey val="0"/>
          <c:showVal val="1"/>
          <c:showCatName val="0"/>
          <c:showSerName val="0"/>
          <c:showPercent val="0"/>
          <c:showBubbleSize val="0"/>
        </c:dLbls>
        <c:gapWidth val="3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1819-49AB-9068-B304DBA3CCB4}"/>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1819-49AB-9068-B304DBA3CCB4}"/>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1819-49AB-9068-B304DBA3CCB4}"/>
              </c:ext>
            </c:extLst>
          </c:dPt>
          <c:dLbls>
            <c:dLbl>
              <c:idx val="0"/>
              <c:tx>
                <c:rich>
                  <a:bodyPr/>
                  <a:lstStyle/>
                  <a:p>
                    <a:fld id="{9DA7C4DA-FF75-4D13-AC4C-5B716D3A5953}"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819-49AB-9068-B304DBA3CCB4}"/>
                </c:ext>
              </c:extLst>
            </c:dLbl>
            <c:dLbl>
              <c:idx val="1"/>
              <c:tx>
                <c:rich>
                  <a:bodyPr/>
                  <a:lstStyle/>
                  <a:p>
                    <a:fld id="{A7F9E0F4-71D8-41B9-9BB3-8FC7EE64D80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819-49AB-9068-B304DBA3CCB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22</c:v>
                </c:pt>
                <c:pt idx="1">
                  <c:v>78</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22%</c:v>
                  </c:pt>
                  <c:pt idx="1">
                    <c:v>78%</c:v>
                  </c:pt>
                </c15:dlblRangeCache>
              </c15:datalabelsRange>
            </c:ext>
            <c:ext xmlns:c16="http://schemas.microsoft.com/office/drawing/2014/chart" uri="{C3380CC4-5D6E-409C-BE32-E72D297353CC}">
              <c16:uniqueId val="{00000003-1819-49AB-9068-B304DBA3CCB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17%</a:t>
                    </a:r>
                    <a:r>
                      <a:rPr lang="en-US"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4-1819-49AB-9068-B304DBA3CCB4}"/>
                </c:ext>
              </c:extLst>
            </c:dLbl>
            <c:dLbl>
              <c:idx val="1"/>
              <c:tx>
                <c:rich>
                  <a:bodyPr/>
                  <a:lstStyle/>
                  <a:p>
                    <a:r>
                      <a:rPr lang="en-GB"/>
                      <a:t>83%</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1819-49AB-9068-B304DBA3CCB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17</c:v>
                </c:pt>
                <c:pt idx="1">
                  <c:v>83</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17%q</c:v>
                  </c:pt>
                  <c:pt idx="1">
                    <c:v>83%p</c:v>
                  </c:pt>
                </c15:dlblRangeCache>
              </c15:datalabelsRange>
            </c:ext>
            <c:ext xmlns:c16="http://schemas.microsoft.com/office/drawing/2014/chart" uri="{C3380CC4-5D6E-409C-BE32-E72D297353CC}">
              <c16:uniqueId val="{00000006-1819-49AB-9068-B304DBA3CCB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83E6-406A-BD18-9D1352DD1788}"/>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83E6-406A-BD18-9D1352DD1788}"/>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83E6-406A-BD18-9D1352DD1788}"/>
              </c:ext>
            </c:extLst>
          </c:dPt>
          <c:dLbls>
            <c:dLbl>
              <c:idx val="0"/>
              <c:tx>
                <c:rich>
                  <a:bodyPr/>
                  <a:lstStyle/>
                  <a:p>
                    <a:fld id="{08E3A2D9-CA16-4F90-8626-887B4E99E44A}"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83E6-406A-BD18-9D1352DD1788}"/>
                </c:ext>
              </c:extLst>
            </c:dLbl>
            <c:dLbl>
              <c:idx val="1"/>
              <c:tx>
                <c:rich>
                  <a:bodyPr/>
                  <a:lstStyle/>
                  <a:p>
                    <a:fld id="{7427B7CA-AC63-4506-8A4F-EDD9790DFF5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3E6-406A-BD18-9D1352DD1788}"/>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c:v>
                </c:pt>
                <c:pt idx="1">
                  <c:v>96</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4%</c:v>
                  </c:pt>
                  <c:pt idx="1">
                    <c:v>96%</c:v>
                  </c:pt>
                </c15:dlblRangeCache>
              </c15:datalabelsRange>
            </c:ext>
            <c:ext xmlns:c16="http://schemas.microsoft.com/office/drawing/2014/chart" uri="{C3380CC4-5D6E-409C-BE32-E72D297353CC}">
              <c16:uniqueId val="{00000003-83E6-406A-BD18-9D1352DD1788}"/>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C8214039-591D-4E23-9700-06A1042E98DE}"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83E6-406A-BD18-9D1352DD1788}"/>
                </c:ext>
              </c:extLst>
            </c:dLbl>
            <c:dLbl>
              <c:idx val="1"/>
              <c:tx>
                <c:rich>
                  <a:bodyPr/>
                  <a:lstStyle/>
                  <a:p>
                    <a:fld id="{EC5081C1-858C-4368-8233-3D7313C1F32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3E6-406A-BD18-9D1352DD1788}"/>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c:v>
                </c:pt>
                <c:pt idx="1">
                  <c:v>96</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4%</c:v>
                  </c:pt>
                  <c:pt idx="1">
                    <c:v>96%</c:v>
                  </c:pt>
                </c15:dlblRangeCache>
              </c15:datalabelsRange>
            </c:ext>
            <c:ext xmlns:c16="http://schemas.microsoft.com/office/drawing/2014/chart" uri="{C3380CC4-5D6E-409C-BE32-E72D297353CC}">
              <c16:uniqueId val="{00000006-83E6-406A-BD18-9D1352DD1788}"/>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8044-4A9A-8BF8-13AAE32259E6}"/>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8044-4A9A-8BF8-13AAE32259E6}"/>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8044-4A9A-8BF8-13AAE32259E6}"/>
              </c:ext>
            </c:extLst>
          </c:dPt>
          <c:dLbls>
            <c:dLbl>
              <c:idx val="0"/>
              <c:tx>
                <c:rich>
                  <a:bodyPr/>
                  <a:lstStyle/>
                  <a:p>
                    <a:fld id="{D6B43F49-3BF7-4645-BD83-75E6BBEC7F1C}"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8044-4A9A-8BF8-13AAE32259E6}"/>
                </c:ext>
              </c:extLst>
            </c:dLbl>
            <c:dLbl>
              <c:idx val="1"/>
              <c:tx>
                <c:rich>
                  <a:bodyPr/>
                  <a:lstStyle/>
                  <a:p>
                    <a:fld id="{98871F71-2578-4756-B988-16D15D1F6A5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044-4A9A-8BF8-13AAE32259E6}"/>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c:v>
                </c:pt>
                <c:pt idx="1">
                  <c:v>93</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c:v>
                  </c:pt>
                  <c:pt idx="1">
                    <c:v>93%</c:v>
                  </c:pt>
                </c15:dlblRangeCache>
              </c15:datalabelsRange>
            </c:ext>
            <c:ext xmlns:c16="http://schemas.microsoft.com/office/drawing/2014/chart" uri="{C3380CC4-5D6E-409C-BE32-E72D297353CC}">
              <c16:uniqueId val="{00000003-8044-4A9A-8BF8-13AAE32259E6}"/>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4%</a:t>
                    </a:r>
                    <a:r>
                      <a:rPr lang="en-US"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4-8044-4A9A-8BF8-13AAE32259E6}"/>
                </c:ext>
              </c:extLst>
            </c:dLbl>
            <c:dLbl>
              <c:idx val="1"/>
              <c:tx>
                <c:rich>
                  <a:bodyPr/>
                  <a:lstStyle/>
                  <a:p>
                    <a:r>
                      <a:rPr lang="en-GB"/>
                      <a:t>96%</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8044-4A9A-8BF8-13AAE32259E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c:v>
                </c:pt>
                <c:pt idx="1">
                  <c:v>96</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4%q</c:v>
                  </c:pt>
                  <c:pt idx="1">
                    <c:v>96%p</c:v>
                  </c:pt>
                </c15:dlblRangeCache>
              </c15:datalabelsRange>
            </c:ext>
            <c:ext xmlns:c16="http://schemas.microsoft.com/office/drawing/2014/chart" uri="{C3380CC4-5D6E-409C-BE32-E72D297353CC}">
              <c16:uniqueId val="{00000006-8044-4A9A-8BF8-13AAE32259E6}"/>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8779289079627127"/>
          <c:y val="0.14032552152575375"/>
          <c:w val="0.4479499096372046"/>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r>
                      <a:rPr lang="en-GB"/>
                      <a:t>85%</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0-73EB-456C-B74D-581899DAC290}"/>
                </c:ext>
              </c:extLst>
            </c:dLbl>
            <c:dLbl>
              <c:idx val="1"/>
              <c:tx>
                <c:rich>
                  <a:bodyPr/>
                  <a:lstStyle/>
                  <a:p>
                    <a:fld id="{AA6415EF-C8DA-474C-9533-300CC5902EF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3EB-456C-B74D-581899DAC290}"/>
                </c:ext>
              </c:extLst>
            </c:dLbl>
            <c:dLbl>
              <c:idx val="2"/>
              <c:tx>
                <c:rich>
                  <a:bodyPr/>
                  <a:lstStyle/>
                  <a:p>
                    <a:fld id="{B008C002-E1D3-4940-9927-14DF9E6484D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3EB-456C-B74D-581899DAC290}"/>
                </c:ext>
              </c:extLst>
            </c:dLbl>
            <c:dLbl>
              <c:idx val="3"/>
              <c:tx>
                <c:rich>
                  <a:bodyPr/>
                  <a:lstStyle/>
                  <a:p>
                    <a:fld id="{B9F07EC8-5EE5-4B91-A5F9-C67453D977F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3EB-456C-B74D-581899DAC290}"/>
                </c:ext>
              </c:extLst>
            </c:dLbl>
            <c:dLbl>
              <c:idx val="4"/>
              <c:tx>
                <c:rich>
                  <a:bodyPr/>
                  <a:lstStyle/>
                  <a:p>
                    <a:fld id="{1A80C984-3759-438D-ADFA-E87D0869796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3EB-456C-B74D-581899DAC290}"/>
                </c:ext>
              </c:extLst>
            </c:dLbl>
            <c:dLbl>
              <c:idx val="5"/>
              <c:tx>
                <c:rich>
                  <a:bodyPr/>
                  <a:lstStyle/>
                  <a:p>
                    <a:r>
                      <a:rPr lang="en-GB"/>
                      <a:t>37%</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73EB-456C-B74D-581899DAC290}"/>
                </c:ext>
              </c:extLst>
            </c:dLbl>
            <c:dLbl>
              <c:idx val="6"/>
              <c:tx>
                <c:rich>
                  <a:bodyPr/>
                  <a:lstStyle/>
                  <a:p>
                    <a:fld id="{99538C49-6AE9-4717-A5D4-A3DB58FB22E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3EB-456C-B74D-581899DAC290}"/>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Weight and BMI</c:v>
                </c:pt>
                <c:pt idx="1">
                  <c:v>Blood pressure</c:v>
                </c:pt>
                <c:pt idx="2">
                  <c:v>Foot check </c:v>
                </c:pt>
                <c:pt idx="3">
                  <c:v>Urine test</c:v>
                </c:pt>
                <c:pt idx="4">
                  <c:v>Blood test</c:v>
                </c:pt>
                <c:pt idx="5">
                  <c:v>Smoking status review</c:v>
                </c:pt>
                <c:pt idx="6">
                  <c:v>None of the above </c:v>
                </c:pt>
              </c:strCache>
            </c:strRef>
          </c:cat>
          <c:val>
            <c:numRef>
              <c:f>Sheet1!$B$2:$B$8</c:f>
              <c:numCache>
                <c:formatCode>General</c:formatCode>
                <c:ptCount val="7"/>
                <c:pt idx="0">
                  <c:v>85</c:v>
                </c:pt>
                <c:pt idx="1">
                  <c:v>93</c:v>
                </c:pt>
                <c:pt idx="2">
                  <c:v>80</c:v>
                </c:pt>
                <c:pt idx="3">
                  <c:v>69</c:v>
                </c:pt>
                <c:pt idx="4">
                  <c:v>91</c:v>
                </c:pt>
                <c:pt idx="5">
                  <c:v>37</c:v>
                </c:pt>
                <c:pt idx="6">
                  <c:v>1</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85%p</c:v>
                  </c:pt>
                  <c:pt idx="1">
                    <c:v>93%</c:v>
                  </c:pt>
                  <c:pt idx="2">
                    <c:v>80%</c:v>
                  </c:pt>
                  <c:pt idx="3">
                    <c:v>69%</c:v>
                  </c:pt>
                  <c:pt idx="4">
                    <c:v>91%</c:v>
                  </c:pt>
                  <c:pt idx="5">
                    <c:v>37%p</c:v>
                  </c:pt>
                  <c:pt idx="6">
                    <c:v>1%</c:v>
                  </c:pt>
                </c15:dlblRangeCache>
              </c15:datalabelsRange>
            </c:ext>
            <c:ext xmlns:c16="http://schemas.microsoft.com/office/drawing/2014/chart" uri="{C3380CC4-5D6E-409C-BE32-E72D297353CC}">
              <c16:uniqueId val="{00000000-62A8-4593-B7C9-137346B67DF5}"/>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462016924146696"/>
          <c:y val="0.14340935343214709"/>
          <c:w val="0.4479499096372046"/>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CC2D1B6F-0075-40DC-A6D1-7C496259566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3E36-4621-A2A8-3ADDA83CA04C}"/>
                </c:ext>
              </c:extLst>
            </c:dLbl>
            <c:dLbl>
              <c:idx val="1"/>
              <c:tx>
                <c:rich>
                  <a:bodyPr/>
                  <a:lstStyle/>
                  <a:p>
                    <a:fld id="{FEA74AD2-E45B-45B4-8D6C-990F8D45D7B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E36-4621-A2A8-3ADDA83CA04C}"/>
                </c:ext>
              </c:extLst>
            </c:dLbl>
            <c:dLbl>
              <c:idx val="2"/>
              <c:tx>
                <c:rich>
                  <a:bodyPr/>
                  <a:lstStyle/>
                  <a:p>
                    <a:r>
                      <a:rPr lang="en-GB"/>
                      <a:t>64%</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2-3E36-4621-A2A8-3ADDA83CA04C}"/>
                </c:ext>
              </c:extLst>
            </c:dLbl>
            <c:dLbl>
              <c:idx val="3"/>
              <c:tx>
                <c:rich>
                  <a:bodyPr/>
                  <a:lstStyle/>
                  <a:p>
                    <a:fld id="{6E45BC0F-74D8-4CB7-B768-F147E9983B8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E36-4621-A2A8-3ADDA83CA04C}"/>
                </c:ext>
              </c:extLst>
            </c:dLbl>
            <c:dLbl>
              <c:idx val="4"/>
              <c:tx>
                <c:rich>
                  <a:bodyPr/>
                  <a:lstStyle/>
                  <a:p>
                    <a:fld id="{3EA8CCAB-C25B-4887-8522-9CF369C977E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E36-4621-A2A8-3ADDA83CA04C}"/>
                </c:ext>
              </c:extLst>
            </c:dLbl>
            <c:dLbl>
              <c:idx val="5"/>
              <c:tx>
                <c:rich>
                  <a:bodyPr/>
                  <a:lstStyle/>
                  <a:p>
                    <a:fld id="{22F0897C-8534-46FD-935A-726EFAD25D2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E36-4621-A2A8-3ADDA83CA04C}"/>
                </c:ext>
              </c:extLst>
            </c:dLbl>
            <c:dLbl>
              <c:idx val="6"/>
              <c:tx>
                <c:rich>
                  <a:bodyPr/>
                  <a:lstStyle/>
                  <a:p>
                    <a:fld id="{0A623916-B890-46DD-ACA4-70F01E092E8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E36-4621-A2A8-3ADDA83CA04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Weight and BMI</c:v>
                </c:pt>
                <c:pt idx="1">
                  <c:v>Blood pressure</c:v>
                </c:pt>
                <c:pt idx="2">
                  <c:v>Foot check </c:v>
                </c:pt>
                <c:pt idx="3">
                  <c:v>Urine test</c:v>
                </c:pt>
                <c:pt idx="4">
                  <c:v>Blood test</c:v>
                </c:pt>
                <c:pt idx="5">
                  <c:v>Smoking status review</c:v>
                </c:pt>
                <c:pt idx="6">
                  <c:v>None of the above </c:v>
                </c:pt>
              </c:strCache>
            </c:strRef>
          </c:cat>
          <c:val>
            <c:numRef>
              <c:f>Sheet1!$B$2:$B$8</c:f>
              <c:numCache>
                <c:formatCode>General</c:formatCode>
                <c:ptCount val="7"/>
                <c:pt idx="0">
                  <c:v>83</c:v>
                </c:pt>
                <c:pt idx="1">
                  <c:v>87</c:v>
                </c:pt>
                <c:pt idx="2">
                  <c:v>64</c:v>
                </c:pt>
                <c:pt idx="3">
                  <c:v>66</c:v>
                </c:pt>
                <c:pt idx="4">
                  <c:v>90</c:v>
                </c:pt>
                <c:pt idx="5">
                  <c:v>39</c:v>
                </c:pt>
                <c:pt idx="6">
                  <c:v>3</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83%</c:v>
                  </c:pt>
                  <c:pt idx="1">
                    <c:v>87%</c:v>
                  </c:pt>
                  <c:pt idx="2">
                    <c:v>64%q</c:v>
                  </c:pt>
                  <c:pt idx="3">
                    <c:v>66%</c:v>
                  </c:pt>
                  <c:pt idx="4">
                    <c:v>90%</c:v>
                  </c:pt>
                  <c:pt idx="5">
                    <c:v>39%</c:v>
                  </c:pt>
                  <c:pt idx="6">
                    <c:v>3%</c:v>
                  </c:pt>
                </c15:dlblRangeCache>
              </c15:datalabelsRange>
            </c:ext>
            <c:ext xmlns:c16="http://schemas.microsoft.com/office/drawing/2014/chart" uri="{C3380CC4-5D6E-409C-BE32-E72D297353CC}">
              <c16:uniqueId val="{00000005-27FC-4853-B15B-C09BF94EA9B2}"/>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EED2-4E7F-B2BC-CEF8C9F38C41}"/>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Overall experience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18F-4B7B-BAE2-592C310E145F}"/>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518F-4B7B-BAE2-592C310E145F}"/>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518F-4B7B-BAE2-592C310E145F}"/>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518F-4B7B-BAE2-592C310E145F}"/>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518F-4B7B-BAE2-592C310E145F}"/>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518F-4B7B-BAE2-592C310E145F}"/>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518F-4B7B-BAE2-592C310E145F}"/>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518F-4B7B-BAE2-592C310E145F}"/>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Very good</c:v>
                </c:pt>
                <c:pt idx="1">
                  <c:v>Fairly good</c:v>
                </c:pt>
                <c:pt idx="2">
                  <c:v>Neither good nor poor</c:v>
                </c:pt>
                <c:pt idx="3">
                  <c:v>Fairly poor</c:v>
                </c:pt>
                <c:pt idx="4">
                  <c:v>Very poor</c:v>
                </c:pt>
              </c:strCache>
            </c:strRef>
          </c:cat>
          <c:val>
            <c:numRef>
              <c:f>Sheet1!$B$2:$B$6</c:f>
              <c:numCache>
                <c:formatCode>General</c:formatCode>
                <c:ptCount val="5"/>
                <c:pt idx="0">
                  <c:v>56</c:v>
                </c:pt>
                <c:pt idx="1">
                  <c:v>31</c:v>
                </c:pt>
                <c:pt idx="2">
                  <c:v>9</c:v>
                </c:pt>
                <c:pt idx="3">
                  <c:v>3</c:v>
                </c:pt>
                <c:pt idx="4">
                  <c:v>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518F-4B7B-BAE2-592C310E145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Overall experience</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73A-4F78-BB78-0E8DAF603CE1}"/>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A73A-4F78-BB78-0E8DAF603CE1}"/>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A73A-4F78-BB78-0E8DAF603CE1}"/>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A73A-4F78-BB78-0E8DAF603CE1}"/>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A73A-4F78-BB78-0E8DAF603CE1}"/>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A73A-4F78-BB78-0E8DAF603CE1}"/>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A73A-4F78-BB78-0E8DAF603CE1}"/>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A73A-4F78-BB78-0E8DAF603CE1}"/>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Very good</c:v>
                </c:pt>
                <c:pt idx="1">
                  <c:v>Fairly good</c:v>
                </c:pt>
                <c:pt idx="2">
                  <c:v>Neither good nor poor</c:v>
                </c:pt>
                <c:pt idx="3">
                  <c:v>Fairly poor</c:v>
                </c:pt>
                <c:pt idx="4">
                  <c:v>Very poor</c:v>
                </c:pt>
              </c:strCache>
            </c:strRef>
          </c:cat>
          <c:val>
            <c:numRef>
              <c:f>Sheet1!$B$2:$B$6</c:f>
              <c:numCache>
                <c:formatCode>General</c:formatCode>
                <c:ptCount val="5"/>
                <c:pt idx="0">
                  <c:v>54</c:v>
                </c:pt>
                <c:pt idx="1">
                  <c:v>28</c:v>
                </c:pt>
                <c:pt idx="2">
                  <c:v>11</c:v>
                </c:pt>
                <c:pt idx="3">
                  <c:v>5</c:v>
                </c:pt>
                <c:pt idx="4">
                  <c:v>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A73A-4F78-BB78-0E8DAF603CE1}"/>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8C84-48B9-8306-B5A057285BCC}"/>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D39B-488F-A44E-02612CB3468C}"/>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67769832541214"/>
          <c:y val="0"/>
          <c:w val="0.51919439867382866"/>
          <c:h val="0.93612227285684724"/>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EE8D3572-8696-429E-8E5D-34DCF7B8670B}"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C97E-4A58-9FC2-36E77008E955}"/>
                </c:ext>
              </c:extLst>
            </c:dLbl>
            <c:dLbl>
              <c:idx val="1"/>
              <c:tx>
                <c:rich>
                  <a:bodyPr/>
                  <a:lstStyle/>
                  <a:p>
                    <a:fld id="{3E594F97-FBC1-4B13-8A7B-0BA8AA4EED8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97E-4A58-9FC2-36E77008E955}"/>
                </c:ext>
              </c:extLst>
            </c:dLbl>
            <c:dLbl>
              <c:idx val="2"/>
              <c:tx>
                <c:rich>
                  <a:bodyPr/>
                  <a:lstStyle/>
                  <a:p>
                    <a:fld id="{13157320-ACBA-4447-8990-6D3CEB5ADAC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97E-4A58-9FC2-36E77008E955}"/>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Sheet1!$B$2:$B$4</c:f>
              <c:numCache>
                <c:formatCode>0%</c:formatCode>
                <c:ptCount val="3"/>
                <c:pt idx="0">
                  <c:v>0.98</c:v>
                </c:pt>
                <c:pt idx="1">
                  <c:v>0.01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Sheet1!$H$2:$H$4</c15:f>
                <c15:dlblRangeCache>
                  <c:ptCount val="3"/>
                  <c:pt idx="0">
                    <c:v>98%</c:v>
                  </c:pt>
                  <c:pt idx="1">
                    <c:v>1%</c:v>
                  </c:pt>
                  <c:pt idx="2">
                    <c:v>-</c:v>
                  </c:pt>
                </c15:dlblRangeCache>
              </c15:datalabelsRange>
            </c:ext>
            <c:ext xmlns:c16="http://schemas.microsoft.com/office/drawing/2014/chart" uri="{C3380CC4-5D6E-409C-BE32-E72D297353CC}">
              <c16:uniqueId val="{00000000-E790-4EBF-AF41-E7FE946FAF46}"/>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D4E0BC8B-CCC2-45B9-82EA-99EDD96E762B}"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C97E-4A58-9FC2-36E77008E955}"/>
                </c:ext>
              </c:extLst>
            </c:dLbl>
            <c:dLbl>
              <c:idx val="1"/>
              <c:tx>
                <c:rich>
                  <a:bodyPr/>
                  <a:lstStyle/>
                  <a:p>
                    <a:fld id="{AD7C3414-0800-4F77-8B42-8C26A3E69EF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97E-4A58-9FC2-36E77008E955}"/>
                </c:ext>
              </c:extLst>
            </c:dLbl>
            <c:dLbl>
              <c:idx val="2"/>
              <c:tx>
                <c:rich>
                  <a:bodyPr/>
                  <a:lstStyle/>
                  <a:p>
                    <a:fld id="{944915CA-E70F-4BD0-84A8-5A41A0B9DE4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C97E-4A58-9FC2-36E77008E955}"/>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0.98</c:v>
                </c:pt>
                <c:pt idx="1">
                  <c:v>0</c:v>
                </c:pt>
                <c:pt idx="2">
                  <c:v>0.01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Sheet1!$I$2:$I$4</c15:f>
                <c15:dlblRangeCache>
                  <c:ptCount val="3"/>
                  <c:pt idx="0">
                    <c:v>98%</c:v>
                  </c:pt>
                  <c:pt idx="1">
                    <c:v>-</c:v>
                  </c:pt>
                  <c:pt idx="2">
                    <c:v>1%</c:v>
                  </c:pt>
                </c15:dlblRangeCache>
              </c15:datalabelsRange>
            </c:ext>
            <c:ext xmlns:c16="http://schemas.microsoft.com/office/drawing/2014/chart" uri="{C3380CC4-5D6E-409C-BE32-E72D297353CC}">
              <c16:uniqueId val="{00000001-E790-4EBF-AF41-E7FE946FAF46}"/>
            </c:ext>
          </c:extLst>
        </c:ser>
        <c:dLbls>
          <c:dLblPos val="ctr"/>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70C2-4EDC-AD8B-7978ACB008A9}"/>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C0D-453E-95A8-70FFA0143B8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940-4E13-9406-BD5E43FE150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Diabetes course participation</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713C-4ECA-8B9B-556F02F07C12}"/>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713C-4ECA-8B9B-556F02F07C12}"/>
              </c:ext>
            </c:extLst>
          </c:dPt>
          <c:dPt>
            <c:idx val="2"/>
            <c:bubble3D val="0"/>
            <c:spPr>
              <a:solidFill>
                <a:srgbClr val="A6A6A6"/>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713C-4ECA-8B9B-556F02F07C12}"/>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713C-4ECA-8B9B-556F02F07C12}"/>
              </c:ext>
            </c:extLst>
          </c:dPt>
          <c:dLbls>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Sheet1!$A$2:$A$4</c:f>
              <c:strCache>
                <c:ptCount val="3"/>
                <c:pt idx="0">
                  <c:v>Yes, in the last 12 months</c:v>
                </c:pt>
                <c:pt idx="1">
                  <c:v>Yes, more than 12 months ago </c:v>
                </c:pt>
                <c:pt idx="2">
                  <c:v>No </c:v>
                </c:pt>
              </c:strCache>
            </c:strRef>
          </c:cat>
          <c:val>
            <c:numRef>
              <c:f>Sheet1!$B$2:$B$4</c:f>
              <c:numCache>
                <c:formatCode>General</c:formatCode>
                <c:ptCount val="3"/>
                <c:pt idx="0">
                  <c:v>7</c:v>
                </c:pt>
                <c:pt idx="1">
                  <c:v>21</c:v>
                </c:pt>
                <c:pt idx="2">
                  <c:v>72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713C-4ECA-8B9B-556F02F07C12}"/>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Diabetes course participation</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0667-48F0-9415-0D278C5450BA}"/>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0667-48F0-9415-0D278C5450BA}"/>
              </c:ext>
            </c:extLst>
          </c:dPt>
          <c:dPt>
            <c:idx val="2"/>
            <c:bubble3D val="0"/>
            <c:spPr>
              <a:solidFill>
                <a:srgbClr val="A6A6A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0667-48F0-9415-0D278C5450BA}"/>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0667-48F0-9415-0D278C5450BA}"/>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Sheet1!$A$2:$A$4</c:f>
              <c:strCache>
                <c:ptCount val="3"/>
                <c:pt idx="0">
                  <c:v>Yes, in the last 12 months </c:v>
                </c:pt>
                <c:pt idx="1">
                  <c:v>Yes, more than 12 months ago</c:v>
                </c:pt>
                <c:pt idx="2">
                  <c:v>No</c:v>
                </c:pt>
              </c:strCache>
            </c:strRef>
          </c:cat>
          <c:val>
            <c:numRef>
              <c:f>Sheet1!$B$2:$B$4</c:f>
              <c:numCache>
                <c:formatCode>General</c:formatCode>
                <c:ptCount val="3"/>
                <c:pt idx="0">
                  <c:v>8</c:v>
                </c:pt>
                <c:pt idx="1">
                  <c:v>39</c:v>
                </c:pt>
                <c:pt idx="2">
                  <c:v>53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0667-48F0-9415-0D278C5450B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0D3D-4941-9118-21EFF21152B7}"/>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E40-45F7-B407-04D166369A2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736D-4EF9-9BD6-F86048F7E31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Physical activity</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ED85-47EA-A1AC-4B09CF37E8F9}"/>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ED85-47EA-A1AC-4B09CF37E8F9}"/>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ED85-47EA-A1AC-4B09CF37E8F9}"/>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ED85-47EA-A1AC-4B09CF37E8F9}"/>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ED85-47EA-A1AC-4B09CF37E8F9}"/>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ED85-47EA-A1AC-4B09CF37E8F9}"/>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ED85-47EA-A1AC-4B09CF37E8F9}"/>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ED85-47EA-A1AC-4B09CF37E8F9}"/>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14</c:v>
                </c:pt>
                <c:pt idx="1">
                  <c:v>15</c:v>
                </c:pt>
                <c:pt idx="2">
                  <c:v>31</c:v>
                </c:pt>
                <c:pt idx="3">
                  <c:v>16</c:v>
                </c:pt>
                <c:pt idx="4">
                  <c:v>23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ED85-47EA-A1AC-4B09CF37E8F9}"/>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Physical activity</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503-42F3-9D20-D30C5251B28C}"/>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503-42F3-9D20-D30C5251B28C}"/>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9503-42F3-9D20-D30C5251B28C}"/>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9503-42F3-9D20-D30C5251B28C}"/>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9503-42F3-9D20-D30C5251B28C}"/>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9503-42F3-9D20-D30C5251B28C}"/>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9503-42F3-9D20-D30C5251B28C}"/>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9503-42F3-9D20-D30C5251B28C}"/>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26</c:v>
                </c:pt>
                <c:pt idx="1">
                  <c:v>22</c:v>
                </c:pt>
                <c:pt idx="2">
                  <c:v>16</c:v>
                </c:pt>
                <c:pt idx="3">
                  <c:v>18</c:v>
                </c:pt>
                <c:pt idx="4">
                  <c:v>19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9503-42F3-9D20-D30C5251B28C}"/>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605633504829378"/>
          <c:y val="0"/>
          <c:w val="0.36868308070857292"/>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Pt>
            <c:idx val="0"/>
            <c:invertIfNegative val="0"/>
            <c:bubble3D val="0"/>
            <c:spPr>
              <a:solidFill>
                <a:srgbClr val="003087"/>
              </a:solidFill>
              <a:ln>
                <a:solidFill>
                  <a:schemeClr val="bg1"/>
                </a:solid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029-4591-89C8-AEFE620A8F83}"/>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(most deprived)</c:v>
                </c:pt>
                <c:pt idx="1">
                  <c:v>2</c:v>
                </c:pt>
                <c:pt idx="2">
                  <c:v>3</c:v>
                </c:pt>
                <c:pt idx="3">
                  <c:v>4</c:v>
                </c:pt>
                <c:pt idx="4">
                  <c:v>5 (least deprived)</c:v>
                </c:pt>
              </c:strCache>
            </c:strRef>
          </c:cat>
          <c:val>
            <c:numRef>
              <c:f>Sheet1!$B$2:$B$6</c:f>
              <c:numCache>
                <c:formatCode>0%</c:formatCode>
                <c:ptCount val="5"/>
                <c:pt idx="0">
                  <c:v>0.34</c:v>
                </c:pt>
                <c:pt idx="1">
                  <c:v>0.23300000000000001</c:v>
                </c:pt>
                <c:pt idx="2">
                  <c:v>0.15</c:v>
                </c:pt>
                <c:pt idx="3">
                  <c:v>0.13800000000000001</c:v>
                </c:pt>
                <c:pt idx="4">
                  <c:v>0.13900000000000001</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F029-4591-89C8-AEFE620A8F83}"/>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(most deprived)</c:v>
                </c:pt>
                <c:pt idx="1">
                  <c:v>2</c:v>
                </c:pt>
                <c:pt idx="2">
                  <c:v>3</c:v>
                </c:pt>
                <c:pt idx="3">
                  <c:v>4</c:v>
                </c:pt>
                <c:pt idx="4">
                  <c:v>5 (least deprived)</c:v>
                </c:pt>
              </c:strCache>
            </c:strRef>
          </c:cat>
          <c:val>
            <c:numRef>
              <c:f>Sheet1!$C$2:$C$6</c:f>
              <c:numCache>
                <c:formatCode>0%</c:formatCode>
                <c:ptCount val="5"/>
                <c:pt idx="0">
                  <c:v>0.378</c:v>
                </c:pt>
                <c:pt idx="1">
                  <c:v>0.23200000000000001</c:v>
                </c:pt>
                <c:pt idx="2">
                  <c:v>0.16600000000000001</c:v>
                </c:pt>
                <c:pt idx="3">
                  <c:v>0.107</c:v>
                </c:pt>
                <c:pt idx="4">
                  <c:v>0.11600000000000001</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F029-4591-89C8-AEFE620A8F83}"/>
            </c:ext>
          </c:extLst>
        </c:ser>
        <c:dLbls>
          <c:dLblPos val="ctr"/>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D38F-4DE1-BB04-219F55B38654}"/>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092-4910-9C96-E0BE4DBF2118}"/>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A91-4B33-9583-416F9621099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Social life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A0B-4B04-A9ED-76B4B32FF314}"/>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AA0B-4B04-A9ED-76B4B32FF314}"/>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AA0B-4B04-A9ED-76B4B32FF314}"/>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AA0B-4B04-A9ED-76B4B32FF314}"/>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AA0B-4B04-A9ED-76B4B32FF314}"/>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AA0B-4B04-A9ED-76B4B32FF314}"/>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AA0B-4B04-A9ED-76B4B32FF314}"/>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AA0B-4B04-A9ED-76B4B32FF314}"/>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9</c:v>
                </c:pt>
                <c:pt idx="1">
                  <c:v>13</c:v>
                </c:pt>
                <c:pt idx="2">
                  <c:v>28</c:v>
                </c:pt>
                <c:pt idx="3">
                  <c:v>22</c:v>
                </c:pt>
                <c:pt idx="4">
                  <c:v>28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AA0B-4B04-A9ED-76B4B32FF314}"/>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Social life</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F948-457F-BFD3-8D42A545E3E8}"/>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F948-457F-BFD3-8D42A545E3E8}"/>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F948-457F-BFD3-8D42A545E3E8}"/>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F948-457F-BFD3-8D42A545E3E8}"/>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F948-457F-BFD3-8D42A545E3E8}"/>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F948-457F-BFD3-8D42A545E3E8}"/>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F948-457F-BFD3-8D42A545E3E8}"/>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F948-457F-BFD3-8D42A545E3E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16</c:v>
                </c:pt>
                <c:pt idx="1">
                  <c:v>16</c:v>
                </c:pt>
                <c:pt idx="2">
                  <c:v>19</c:v>
                </c:pt>
                <c:pt idx="3">
                  <c:v>19</c:v>
                </c:pt>
                <c:pt idx="4">
                  <c:v>30</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F948-457F-BFD3-8D42A545E3E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E61-4A2C-877C-19854C0D782B}"/>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Constant worry</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544-449F-88F1-92CBE5636C98}"/>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A544-449F-88F1-92CBE5636C98}"/>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A544-449F-88F1-92CBE5636C98}"/>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A544-449F-88F1-92CBE5636C98}"/>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A544-449F-88F1-92CBE5636C98}"/>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A544-449F-88F1-92CBE5636C98}"/>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A544-449F-88F1-92CBE5636C98}"/>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A544-449F-88F1-92CBE5636C98}"/>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13</c:v>
                </c:pt>
                <c:pt idx="1">
                  <c:v>21</c:v>
                </c:pt>
                <c:pt idx="2">
                  <c:v>30</c:v>
                </c:pt>
                <c:pt idx="3">
                  <c:v>18</c:v>
                </c:pt>
                <c:pt idx="4">
                  <c:v>18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A544-449F-88F1-92CBE5636C9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Constant worry</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287-4EC8-AD40-BD87AC21A389}"/>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5287-4EC8-AD40-BD87AC21A389}"/>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5287-4EC8-AD40-BD87AC21A389}"/>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5287-4EC8-AD40-BD87AC21A389}"/>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5287-4EC8-AD40-BD87AC21A389}"/>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5287-4EC8-AD40-BD87AC21A389}"/>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5287-4EC8-AD40-BD87AC21A389}"/>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5287-4EC8-AD40-BD87AC21A389}"/>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35</c:v>
                </c:pt>
                <c:pt idx="1">
                  <c:v>29</c:v>
                </c:pt>
                <c:pt idx="2">
                  <c:v>16</c:v>
                </c:pt>
                <c:pt idx="3">
                  <c:v>12</c:v>
                </c:pt>
                <c:pt idx="4">
                  <c:v>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5287-4EC8-AD40-BD87AC21A389}"/>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854-49BB-9F0B-3402CC6A002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235-4D67-B6B0-256EBB7B371B}"/>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841134932213873"/>
          <c:y val="0"/>
          <c:w val="0.43656665160455649"/>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5FB71E06-76E8-40B3-ACF8-B8E0F3284868}"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2636-44D6-AB5C-8DBD4A47EC31}"/>
                </c:ext>
              </c:extLst>
            </c:dLbl>
            <c:dLbl>
              <c:idx val="1"/>
              <c:tx>
                <c:rich>
                  <a:bodyPr/>
                  <a:lstStyle/>
                  <a:p>
                    <a:fld id="{61AFD6F6-6825-419B-8B19-5017E4C9268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636-44D6-AB5C-8DBD4A47EC31}"/>
                </c:ext>
              </c:extLst>
            </c:dLbl>
            <c:dLbl>
              <c:idx val="2"/>
              <c:tx>
                <c:rich>
                  <a:bodyPr/>
                  <a:lstStyle/>
                  <a:p>
                    <a:fld id="{322E5FAA-4016-4BE3-A0FC-D5D24DA1D78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2636-44D6-AB5C-8DBD4A47EC31}"/>
                </c:ext>
              </c:extLst>
            </c:dLbl>
            <c:dLbl>
              <c:idx val="3"/>
              <c:tx>
                <c:rich>
                  <a:bodyPr/>
                  <a:lstStyle/>
                  <a:p>
                    <a:fld id="{B04A460D-AE0F-4473-A003-0D372E81247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636-44D6-AB5C-8DBD4A47EC31}"/>
                </c:ext>
              </c:extLst>
            </c:dLbl>
            <c:dLbl>
              <c:idx val="4"/>
              <c:tx>
                <c:rich>
                  <a:bodyPr/>
                  <a:lstStyle/>
                  <a:p>
                    <a:fld id="{52F6D075-9A55-41BB-9832-EA9BA3EEF6F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2636-44D6-AB5C-8DBD4A47EC31}"/>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0.97</c:v>
                </c:pt>
                <c:pt idx="1">
                  <c:v>0</c:v>
                </c:pt>
                <c:pt idx="2">
                  <c:v>0.01</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Sheet1!$H$2:$H$6</c15:f>
                <c15:dlblRangeCache>
                  <c:ptCount val="5"/>
                  <c:pt idx="0">
                    <c:v>97%</c:v>
                  </c:pt>
                  <c:pt idx="1">
                    <c:v>-</c:v>
                  </c:pt>
                  <c:pt idx="2">
                    <c:v>1%</c:v>
                  </c:pt>
                  <c:pt idx="3">
                    <c:v>-</c:v>
                  </c:pt>
                  <c:pt idx="4">
                    <c:v>-</c:v>
                  </c:pt>
                </c15:dlblRangeCache>
              </c15:datalabelsRange>
            </c:ext>
            <c:ext xmlns:c16="http://schemas.microsoft.com/office/drawing/2014/chart" uri="{C3380CC4-5D6E-409C-BE32-E72D297353CC}">
              <c16:uniqueId val="{00000000-CD6D-40FA-A275-3B13B89C9E35}"/>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E74356E4-713D-4496-BC9D-A8FBD5F0174A}"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5-2636-44D6-AB5C-8DBD4A47EC31}"/>
                </c:ext>
              </c:extLst>
            </c:dLbl>
            <c:dLbl>
              <c:idx val="1"/>
              <c:tx>
                <c:rich>
                  <a:bodyPr/>
                  <a:lstStyle/>
                  <a:p>
                    <a:fld id="{D82601BB-D003-4EE5-B784-66D89CD687C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636-44D6-AB5C-8DBD4A47EC31}"/>
                </c:ext>
              </c:extLst>
            </c:dLbl>
            <c:dLbl>
              <c:idx val="2"/>
              <c:tx>
                <c:rich>
                  <a:bodyPr/>
                  <a:lstStyle/>
                  <a:p>
                    <a:fld id="{C9A0E1E7-7B52-4EB9-B4A0-1B111475481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636-44D6-AB5C-8DBD4A47EC31}"/>
                </c:ext>
              </c:extLst>
            </c:dLbl>
            <c:dLbl>
              <c:idx val="3"/>
              <c:tx>
                <c:rich>
                  <a:bodyPr/>
                  <a:lstStyle/>
                  <a:p>
                    <a:fld id="{E926DE41-E648-460E-A385-2D6228C639F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636-44D6-AB5C-8DBD4A47EC31}"/>
                </c:ext>
              </c:extLst>
            </c:dLbl>
            <c:dLbl>
              <c:idx val="4"/>
              <c:tx>
                <c:rich>
                  <a:bodyPr/>
                  <a:lstStyle/>
                  <a:p>
                    <a:fld id="{85F9CEAA-BFEF-4DB0-81A4-8FEF9DECA27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636-44D6-AB5C-8DBD4A47EC3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0.92</c:v>
                </c:pt>
                <c:pt idx="1">
                  <c:v>0</c:v>
                </c:pt>
                <c:pt idx="2">
                  <c:v>0.05</c:v>
                </c:pt>
                <c:pt idx="3">
                  <c:v>0.01</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Sheet1!$I$2:$I$6</c15:f>
                <c15:dlblRangeCache>
                  <c:ptCount val="5"/>
                  <c:pt idx="0">
                    <c:v>92%</c:v>
                  </c:pt>
                  <c:pt idx="1">
                    <c:v>-</c:v>
                  </c:pt>
                  <c:pt idx="2">
                    <c:v>5%</c:v>
                  </c:pt>
                  <c:pt idx="3">
                    <c:v>1%</c:v>
                  </c:pt>
                  <c:pt idx="4">
                    <c:v>-</c:v>
                  </c:pt>
                </c15:dlblRangeCache>
              </c15:datalabelsRange>
            </c:ext>
            <c:ext xmlns:c16="http://schemas.microsoft.com/office/drawing/2014/chart" uri="{C3380CC4-5D6E-409C-BE32-E72D297353CC}">
              <c16:uniqueId val="{00000001-CD6D-40FA-A275-3B13B89C9E35}"/>
            </c:ext>
          </c:extLst>
        </c:ser>
        <c:dLbls>
          <c:dLblPos val="outEnd"/>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b" anchorCtr="1"/>
          <a:lstStyle/>
          <a:p>
            <a:pPr algn="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EAD-479F-93F1-7F590177C55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Financially worse off</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793F-44F5-AF3A-E977DFC4D570}"/>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793F-44F5-AF3A-E977DFC4D570}"/>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793F-44F5-AF3A-E977DFC4D570}"/>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793F-44F5-AF3A-E977DFC4D570}"/>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793F-44F5-AF3A-E977DFC4D570}"/>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793F-44F5-AF3A-E977DFC4D570}"/>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793F-44F5-AF3A-E977DFC4D570}"/>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793F-44F5-AF3A-E977DFC4D570}"/>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7</c:v>
                </c:pt>
                <c:pt idx="1">
                  <c:v>8</c:v>
                </c:pt>
                <c:pt idx="2">
                  <c:v>31</c:v>
                </c:pt>
                <c:pt idx="3">
                  <c:v>22</c:v>
                </c:pt>
                <c:pt idx="4">
                  <c:v>32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793F-44F5-AF3A-E977DFC4D570}"/>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Financially worse off</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D5A-4962-941A-F2018786ED3D}"/>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D5A-4962-941A-F2018786ED3D}"/>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9D5A-4962-941A-F2018786ED3D}"/>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9D5A-4962-941A-F2018786ED3D}"/>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9D5A-4962-941A-F2018786ED3D}"/>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9D5A-4962-941A-F2018786ED3D}"/>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9D5A-4962-941A-F2018786ED3D}"/>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9D5A-4962-941A-F2018786ED3D}"/>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18</c:v>
                </c:pt>
                <c:pt idx="1">
                  <c:v>15</c:v>
                </c:pt>
                <c:pt idx="2">
                  <c:v>23</c:v>
                </c:pt>
                <c:pt idx="3">
                  <c:v>19</c:v>
                </c:pt>
                <c:pt idx="4">
                  <c:v>25</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9D5A-4962-941A-F2018786ED3D}"/>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B29-4491-A174-A6B20BC7218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ADB-4B4E-8217-359107ECACAE}"/>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351-4851-99CD-A413D7BD7B00}"/>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FB1-44C6-B858-D930BB7DBEA6}"/>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D57-498E-8608-720595E4FD3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Quality of life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B466-4342-9D3C-AD35C1998E9A}"/>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B466-4342-9D3C-AD35C1998E9A}"/>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B466-4342-9D3C-AD35C1998E9A}"/>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B466-4342-9D3C-AD35C1998E9A}"/>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B466-4342-9D3C-AD35C1998E9A}"/>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B466-4342-9D3C-AD35C1998E9A}"/>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A great deal </c:v>
                </c:pt>
                <c:pt idx="1">
                  <c:v>A fair amount </c:v>
                </c:pt>
                <c:pt idx="2">
                  <c:v>Not very much </c:v>
                </c:pt>
                <c:pt idx="3">
                  <c:v>Not at all </c:v>
                </c:pt>
              </c:strCache>
            </c:strRef>
          </c:cat>
          <c:val>
            <c:numRef>
              <c:f>Sheet1!$B$2:$B$5</c:f>
              <c:numCache>
                <c:formatCode>General</c:formatCode>
                <c:ptCount val="4"/>
                <c:pt idx="0">
                  <c:v>10</c:v>
                </c:pt>
                <c:pt idx="1">
                  <c:v>24</c:v>
                </c:pt>
                <c:pt idx="2">
                  <c:v>42</c:v>
                </c:pt>
                <c:pt idx="3">
                  <c:v>24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B466-4342-9D3C-AD35C1998E9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Quality of life</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C00C-40A2-BA9F-EFFE2A8E9058}"/>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C00C-40A2-BA9F-EFFE2A8E9058}"/>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C00C-40A2-BA9F-EFFE2A8E9058}"/>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C00C-40A2-BA9F-EFFE2A8E9058}"/>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C00C-40A2-BA9F-EFFE2A8E9058}"/>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C00C-40A2-BA9F-EFFE2A8E905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A great deal </c:v>
                </c:pt>
                <c:pt idx="1">
                  <c:v>A fair amount </c:v>
                </c:pt>
                <c:pt idx="2">
                  <c:v>Not very much</c:v>
                </c:pt>
                <c:pt idx="3">
                  <c:v>Not at all </c:v>
                </c:pt>
              </c:strCache>
            </c:strRef>
          </c:cat>
          <c:val>
            <c:numRef>
              <c:f>Sheet1!$B$2:$B$5</c:f>
              <c:numCache>
                <c:formatCode>General</c:formatCode>
                <c:ptCount val="4"/>
                <c:pt idx="0">
                  <c:v>29</c:v>
                </c:pt>
                <c:pt idx="1">
                  <c:v>33</c:v>
                </c:pt>
                <c:pt idx="2">
                  <c:v>33</c:v>
                </c:pt>
                <c:pt idx="3">
                  <c:v>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C00C-40A2-BA9F-EFFE2A8E905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7179580527267E-2"/>
          <c:y val="0"/>
          <c:w val="0.9567128204194727"/>
          <c:h val="0.97346625526342612"/>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dLblPos val="outEnd"/>
              <c:showLegendKey val="0"/>
              <c:showVal val="1"/>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29206312581947097"/>
                      <c:h val="0.49272724560278081"/>
                    </c:manualLayout>
                  </c15:layout>
                </c:ext>
                <c:ext xmlns:c16="http://schemas.microsoft.com/office/drawing/2014/chart" uri="{C3380CC4-5D6E-409C-BE32-E72D297353CC}">
                  <c16:uniqueId val="{00000002-84B0-4574-AA91-A9A73D7B8DC0}"/>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Response rate</c:v>
                </c:pt>
              </c:strCache>
            </c:strRef>
          </c:cat>
          <c:val>
            <c:numRef>
              <c:f>Sheet1!$B$2</c:f>
              <c:numCache>
                <c:formatCode>0%</c:formatCode>
                <c:ptCount val="1"/>
                <c:pt idx="0">
                  <c:v>0.43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B0-4574-AA91-A9A73D7B8DC0}"/>
            </c:ext>
          </c:extLst>
        </c:ser>
        <c:dLbls>
          <c:dLblPos val="ctr"/>
          <c:showLegendKey val="0"/>
          <c:showVal val="1"/>
          <c:showCatName val="0"/>
          <c:showSerName val="0"/>
          <c:showPercent val="0"/>
          <c:showBubbleSize val="0"/>
        </c:dLbls>
        <c:gapWidth val="50"/>
        <c:axId val="1719621407"/>
        <c:axId val="1719614207"/>
      </c:barChart>
      <c:catAx>
        <c:axId val="1719621407"/>
        <c:scaling>
          <c:orientation val="minMax"/>
        </c:scaling>
        <c:delete val="1"/>
        <c:axPos val="l"/>
        <c:numFmt formatCode="General" sourceLinked="1"/>
        <c:majorTickMark val="none"/>
        <c:minorTickMark val="none"/>
        <c:tickLblPos val="nextTo"/>
        <c:crossAx val="1719614207"/>
        <c:crosses val="autoZero"/>
        <c:auto val="1"/>
        <c:lblAlgn val="ctr"/>
        <c:lblOffset val="100"/>
        <c:noMultiLvlLbl val="0"/>
      </c:catAx>
      <c:valAx>
        <c:axId val="1719614207"/>
        <c:scaling>
          <c:orientation val="minMax"/>
          <c:max val="1"/>
        </c:scaling>
        <c:delete val="1"/>
        <c:axPos val="b"/>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EDCF-466C-AE2D-2157D92BD234}"/>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E581-4834-B519-3DE457F1057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716-4D96-B212-569E258A3BE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Living with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1C59-4130-886A-CF0D0C48A6C7}"/>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1C59-4130-886A-CF0D0C48A6C7}"/>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1C59-4130-886A-CF0D0C48A6C7}"/>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1C59-4130-886A-CF0D0C48A6C7}"/>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1C59-4130-886A-CF0D0C48A6C7}"/>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1C59-4130-886A-CF0D0C48A6C7}"/>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1C59-4130-886A-CF0D0C48A6C7}"/>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1C59-4130-886A-CF0D0C48A6C7}"/>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43</c:v>
                </c:pt>
                <c:pt idx="1">
                  <c:v>39</c:v>
                </c:pt>
                <c:pt idx="2">
                  <c:v>13</c:v>
                </c:pt>
                <c:pt idx="3">
                  <c:v>3</c:v>
                </c:pt>
                <c:pt idx="4">
                  <c:v>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1C59-4130-886A-CF0D0C48A6C7}"/>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Living with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CA0B-417E-A55E-2902872CA87F}"/>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CA0B-417E-A55E-2902872CA87F}"/>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CA0B-417E-A55E-2902872CA87F}"/>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CA0B-417E-A55E-2902872CA87F}"/>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CA0B-417E-A55E-2902872CA87F}"/>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CA0B-417E-A55E-2902872CA87F}"/>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CA0B-417E-A55E-2902872CA87F}"/>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CA0B-417E-A55E-2902872CA87F}"/>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69</c:v>
                </c:pt>
                <c:pt idx="1">
                  <c:v>22</c:v>
                </c:pt>
                <c:pt idx="2">
                  <c:v>5</c:v>
                </c:pt>
                <c:pt idx="3">
                  <c:v>2</c:v>
                </c:pt>
                <c:pt idx="4">
                  <c:v>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CA0B-417E-A55E-2902872CA87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B3F4-426B-95D4-FD9D44E02B0D}"/>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493597657949157E-2"/>
          <c:y val="1.2482683125017898E-2"/>
          <c:w val="0.46910435444134468"/>
          <c:h val="0.98886168626176729"/>
        </c:manualLayout>
      </c:layout>
      <c:doughnutChart>
        <c:varyColors val="1"/>
        <c:ser>
          <c:idx val="0"/>
          <c:order val="0"/>
          <c:tx>
            <c:strRef>
              <c:f>Sheet1!$B$1</c:f>
              <c:strCache>
                <c:ptCount val="1"/>
                <c:pt idx="0">
                  <c:v>Confidence in managing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7228-4CF6-882A-21C4C87ED185}"/>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7228-4CF6-882A-21C4C87ED185}"/>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7228-4CF6-882A-21C4C87ED185}"/>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7228-4CF6-882A-21C4C87ED185}"/>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7228-4CF6-882A-21C4C87ED185}"/>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7228-4CF6-882A-21C4C87ED185}"/>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37</c:v>
                </c:pt>
                <c:pt idx="1">
                  <c:v>47</c:v>
                </c:pt>
                <c:pt idx="2">
                  <c:v>14</c:v>
                </c:pt>
                <c:pt idx="3">
                  <c:v>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7228-4CF6-882A-21C4C87ED185}"/>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Confidence in managing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4AA4-4D98-843D-FABACE6BEB76}"/>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4AA4-4D98-843D-FABACE6BEB76}"/>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4AA4-4D98-843D-FABACE6BEB76}"/>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4AA4-4D98-843D-FABACE6BEB76}"/>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4AA4-4D98-843D-FABACE6BEB76}"/>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4AA4-4D98-843D-FABACE6BEB76}"/>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35</c:v>
                </c:pt>
                <c:pt idx="1">
                  <c:v>49</c:v>
                </c:pt>
                <c:pt idx="2">
                  <c:v>13</c:v>
                </c:pt>
                <c:pt idx="3">
                  <c:v>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4AA4-4D98-843D-FABACE6BEB76}"/>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F71-479C-BAC2-987EE9D6F99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63E-4A3F-90C7-DEFE044E96C0}"/>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7179580527267E-2"/>
          <c:y val="0"/>
          <c:w val="0.9567128204194727"/>
          <c:h val="0.97346625526342612"/>
        </c:manualLayout>
      </c:layout>
      <c:barChart>
        <c:barDir val="bar"/>
        <c:grouping val="clustered"/>
        <c:varyColors val="0"/>
        <c:ser>
          <c:idx val="0"/>
          <c:order val="0"/>
          <c:tx>
            <c:strRef>
              <c:f>Sheet1!$B$1</c:f>
              <c:strCache>
                <c:ptCount val="1"/>
                <c:pt idx="0">
                  <c:v>type 2</c:v>
                </c:pt>
              </c:strCache>
            </c:strRef>
          </c:tx>
          <c:spPr>
            <a:solidFill>
              <a:srgbClr val="FFB901"/>
            </a:solidFill>
            <a:ln>
              <a:solidFill>
                <a:schemeClr val="bg1"/>
              </a:solidFill>
            </a:ln>
            <a:effectLst/>
          </c:spPr>
          <c:invertIfNegative val="0"/>
          <c:dLbls>
            <c:dLbl>
              <c:idx val="0"/>
              <c:dLblPos val="outEnd"/>
              <c:showLegendKey val="0"/>
              <c:showVal val="1"/>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29206312581947097"/>
                      <c:h val="0.49272724560278081"/>
                    </c:manualLayout>
                  </c15:layout>
                </c:ext>
                <c:ext xmlns:c16="http://schemas.microsoft.com/office/drawing/2014/chart" uri="{C3380CC4-5D6E-409C-BE32-E72D297353CC}">
                  <c16:uniqueId val="{00000000-0EB6-4463-B214-E387588CB6FA}"/>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Response rate</c:v>
                </c:pt>
              </c:strCache>
            </c:strRef>
          </c:cat>
          <c:val>
            <c:numRef>
              <c:f>Sheet1!$B$2</c:f>
              <c:numCache>
                <c:formatCode>0%</c:formatCode>
                <c:ptCount val="1"/>
                <c:pt idx="0">
                  <c:v>0.39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B6-4463-B214-E387588CB6FA}"/>
            </c:ext>
          </c:extLst>
        </c:ser>
        <c:dLbls>
          <c:dLblPos val="ctr"/>
          <c:showLegendKey val="0"/>
          <c:showVal val="1"/>
          <c:showCatName val="0"/>
          <c:showSerName val="0"/>
          <c:showPercent val="0"/>
          <c:showBubbleSize val="0"/>
        </c:dLbls>
        <c:gapWidth val="50"/>
        <c:axId val="1719621407"/>
        <c:axId val="1719614207"/>
      </c:barChart>
      <c:catAx>
        <c:axId val="1719621407"/>
        <c:scaling>
          <c:orientation val="minMax"/>
        </c:scaling>
        <c:delete val="1"/>
        <c:axPos val="l"/>
        <c:numFmt formatCode="General" sourceLinked="1"/>
        <c:majorTickMark val="none"/>
        <c:minorTickMark val="none"/>
        <c:tickLblPos val="nextTo"/>
        <c:crossAx val="1719614207"/>
        <c:crosses val="autoZero"/>
        <c:auto val="1"/>
        <c:lblAlgn val="ctr"/>
        <c:lblOffset val="100"/>
        <c:noMultiLvlLbl val="0"/>
      </c:catAx>
      <c:valAx>
        <c:axId val="1719614207"/>
        <c:scaling>
          <c:orientation val="minMax"/>
          <c:max val="1"/>
        </c:scaling>
        <c:delete val="1"/>
        <c:axPos val="b"/>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D12-4727-B773-2BCB82A01A0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F863-4EF3-8628-514246B9651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F863-4EF3-8628-514246B9651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F863-4EF3-8628-514246B96513}"/>
              </c:ext>
            </c:extLst>
          </c:dPt>
          <c:dLbls>
            <c:dLbl>
              <c:idx val="0"/>
              <c:tx>
                <c:rich>
                  <a:bodyPr/>
                  <a:lstStyle/>
                  <a:p>
                    <a:fld id="{BFEF4033-2174-46DA-B710-A6FE00A4F15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F863-4EF3-8628-514246B96513}"/>
                </c:ext>
              </c:extLst>
            </c:dLbl>
            <c:dLbl>
              <c:idx val="1"/>
              <c:tx>
                <c:rich>
                  <a:bodyPr/>
                  <a:lstStyle/>
                  <a:p>
                    <a:fld id="{48349221-24F8-45F5-AC08-C897A502332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863-4EF3-8628-514246B9651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79</c:v>
                </c:pt>
                <c:pt idx="1">
                  <c:v>21</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79%</c:v>
                  </c:pt>
                  <c:pt idx="1">
                    <c:v>21%</c:v>
                  </c:pt>
                </c15:dlblRangeCache>
              </c15:datalabelsRange>
            </c:ext>
            <c:ext xmlns:c16="http://schemas.microsoft.com/office/drawing/2014/chart" uri="{C3380CC4-5D6E-409C-BE32-E72D297353CC}">
              <c16:uniqueId val="{00000003-F863-4EF3-8628-514246B96513}"/>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2989FBAD-3F58-4016-91FE-C810B59460D5}"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F863-4EF3-8628-514246B96513}"/>
                </c:ext>
              </c:extLst>
            </c:dLbl>
            <c:dLbl>
              <c:idx val="1"/>
              <c:tx>
                <c:rich>
                  <a:bodyPr/>
                  <a:lstStyle/>
                  <a:p>
                    <a:fld id="{2BA1967F-177E-4694-B680-5913A73CFEE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863-4EF3-8628-514246B9651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78</c:v>
                </c:pt>
                <c:pt idx="1">
                  <c:v>22</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78%</c:v>
                  </c:pt>
                  <c:pt idx="1">
                    <c:v>22%</c:v>
                  </c:pt>
                </c15:dlblRangeCache>
              </c15:datalabelsRange>
            </c:ext>
            <c:ext xmlns:c16="http://schemas.microsoft.com/office/drawing/2014/chart" uri="{C3380CC4-5D6E-409C-BE32-E72D297353CC}">
              <c16:uniqueId val="{00000006-F863-4EF3-8628-514246B9651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4E5E-4713-BCB6-17010B44716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4E5E-4713-BCB6-17010B44716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4E5E-4713-BCB6-17010B447163}"/>
              </c:ext>
            </c:extLst>
          </c:dPt>
          <c:dLbls>
            <c:dLbl>
              <c:idx val="0"/>
              <c:tx>
                <c:rich>
                  <a:bodyPr/>
                  <a:lstStyle/>
                  <a:p>
                    <a:fld id="{EEC249E4-1A89-4C14-A20D-8F663465CFE9}"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4E5E-4713-BCB6-17010B447163}"/>
                </c:ext>
              </c:extLst>
            </c:dLbl>
            <c:dLbl>
              <c:idx val="1"/>
              <c:tx>
                <c:rich>
                  <a:bodyPr/>
                  <a:lstStyle/>
                  <a:p>
                    <a:fld id="{9F210BCA-BC07-4088-85F5-9F49C73D4CE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E5E-4713-BCB6-17010B44716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82</c:v>
                </c:pt>
                <c:pt idx="1">
                  <c:v>18</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82%</c:v>
                  </c:pt>
                  <c:pt idx="1">
                    <c:v>18%</c:v>
                  </c:pt>
                </c15:dlblRangeCache>
              </c15:datalabelsRange>
            </c:ext>
            <c:ext xmlns:c16="http://schemas.microsoft.com/office/drawing/2014/chart" uri="{C3380CC4-5D6E-409C-BE32-E72D297353CC}">
              <c16:uniqueId val="{00000003-4E5E-4713-BCB6-17010B44716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83C7573B-3D34-456A-90D8-D52129E092EE}"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4E5E-4713-BCB6-17010B447163}"/>
                </c:ext>
              </c:extLst>
            </c:dLbl>
            <c:dLbl>
              <c:idx val="1"/>
              <c:tx>
                <c:rich>
                  <a:bodyPr/>
                  <a:lstStyle/>
                  <a:p>
                    <a:fld id="{457927DA-3AE7-4416-8CB7-D9A774C98BD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E5E-4713-BCB6-17010B44716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81</c:v>
                </c:pt>
                <c:pt idx="1">
                  <c:v>19</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81%</c:v>
                  </c:pt>
                  <c:pt idx="1">
                    <c:v>19%</c:v>
                  </c:pt>
                </c15:dlblRangeCache>
              </c15:datalabelsRange>
            </c:ext>
            <c:ext xmlns:c16="http://schemas.microsoft.com/office/drawing/2014/chart" uri="{C3380CC4-5D6E-409C-BE32-E72D297353CC}">
              <c16:uniqueId val="{00000006-4E5E-4713-BCB6-17010B44716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CFB6-49AC-A845-714BC7862DE1}"/>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CFB6-49AC-A845-714BC7862DE1}"/>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CFB6-49AC-A845-714BC7862DE1}"/>
              </c:ext>
            </c:extLst>
          </c:dPt>
          <c:dLbls>
            <c:dLbl>
              <c:idx val="0"/>
              <c:tx>
                <c:rich>
                  <a:bodyPr/>
                  <a:lstStyle/>
                  <a:p>
                    <a:fld id="{65BD1C09-3AAD-4BAD-A541-9BB9591E0777}"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CFB6-49AC-A845-714BC7862DE1}"/>
                </c:ext>
              </c:extLst>
            </c:dLbl>
            <c:dLbl>
              <c:idx val="1"/>
              <c:tx>
                <c:rich>
                  <a:bodyPr/>
                  <a:lstStyle/>
                  <a:p>
                    <a:fld id="{D5214EC3-6DFA-4D33-8E4B-BA74A1D2AD6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FB6-49AC-A845-714BC7862DE1}"/>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61</c:v>
                </c:pt>
                <c:pt idx="1">
                  <c:v>39</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61%</c:v>
                  </c:pt>
                  <c:pt idx="1">
                    <c:v>39%</c:v>
                  </c:pt>
                </c15:dlblRangeCache>
              </c15:datalabelsRange>
            </c:ext>
            <c:ext xmlns:c16="http://schemas.microsoft.com/office/drawing/2014/chart" uri="{C3380CC4-5D6E-409C-BE32-E72D297353CC}">
              <c16:uniqueId val="{00000003-CFB6-49AC-A845-714BC7862DE1}"/>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01DD44AA-065F-4715-8A08-96A9FFC2CDF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CFB6-49AC-A845-714BC7862DE1}"/>
                </c:ext>
              </c:extLst>
            </c:dLbl>
            <c:dLbl>
              <c:idx val="1"/>
              <c:tx>
                <c:rich>
                  <a:bodyPr/>
                  <a:lstStyle/>
                  <a:p>
                    <a:fld id="{F360D194-83D0-40CC-AA7F-84814D96D51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CFB6-49AC-A845-714BC7862DE1}"/>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64</c:v>
                </c:pt>
                <c:pt idx="1">
                  <c:v>36</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64%</c:v>
                  </c:pt>
                  <c:pt idx="1">
                    <c:v>36%</c:v>
                  </c:pt>
                </c15:dlblRangeCache>
              </c15:datalabelsRange>
            </c:ext>
            <c:ext xmlns:c16="http://schemas.microsoft.com/office/drawing/2014/chart" uri="{C3380CC4-5D6E-409C-BE32-E72D297353CC}">
              <c16:uniqueId val="{00000006-CFB6-49AC-A845-714BC7862DE1}"/>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61B2-481E-8927-CB542BF48EB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61B2-481E-8927-CB542BF48EB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61B2-481E-8927-CB542BF48EB3}"/>
              </c:ext>
            </c:extLst>
          </c:dPt>
          <c:dLbls>
            <c:dLbl>
              <c:idx val="0"/>
              <c:tx>
                <c:rich>
                  <a:bodyPr/>
                  <a:lstStyle/>
                  <a:p>
                    <a:fld id="{4E702E64-1A6E-4E3C-B31F-DA36B871300E}"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61B2-481E-8927-CB542BF48EB3}"/>
                </c:ext>
              </c:extLst>
            </c:dLbl>
            <c:dLbl>
              <c:idx val="1"/>
              <c:tx>
                <c:rich>
                  <a:bodyPr/>
                  <a:lstStyle/>
                  <a:p>
                    <a:fld id="{F2DE6CEE-C5C9-4718-8107-93FE1C47AE7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1B2-481E-8927-CB542BF48EB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61B2-481E-8927-CB542BF48EB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82%</a:t>
                    </a:r>
                    <a:r>
                      <a:rPr lang="en-US"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4-61B2-481E-8927-CB542BF48EB3}"/>
                </c:ext>
              </c:extLst>
            </c:dLbl>
            <c:dLbl>
              <c:idx val="1"/>
              <c:tx>
                <c:rich>
                  <a:bodyPr/>
                  <a:lstStyle/>
                  <a:p>
                    <a:r>
                      <a:rPr lang="en-GB"/>
                      <a:t>18%</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61B2-481E-8927-CB542BF48EB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82</c:v>
                </c:pt>
                <c:pt idx="1">
                  <c:v>18</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82%p</c:v>
                  </c:pt>
                  <c:pt idx="1">
                    <c:v>18%q</c:v>
                  </c:pt>
                </c15:dlblRangeCache>
              </c15:datalabelsRange>
            </c:ext>
            <c:ext xmlns:c16="http://schemas.microsoft.com/office/drawing/2014/chart" uri="{C3380CC4-5D6E-409C-BE32-E72D297353CC}">
              <c16:uniqueId val="{00000006-61B2-481E-8927-CB542BF48EB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1BD0-417A-9AE1-625975EDEF4B}"/>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1BD0-417A-9AE1-625975EDEF4B}"/>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1BD0-417A-9AE1-625975EDEF4B}"/>
              </c:ext>
            </c:extLst>
          </c:dPt>
          <c:dLbls>
            <c:dLbl>
              <c:idx val="0"/>
              <c:tx>
                <c:rich>
                  <a:bodyPr/>
                  <a:lstStyle/>
                  <a:p>
                    <a:fld id="{479A5FDF-FF52-41EB-B82E-8A805B52008C}"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BD0-417A-9AE1-625975EDEF4B}"/>
                </c:ext>
              </c:extLst>
            </c:dLbl>
            <c:dLbl>
              <c:idx val="1"/>
              <c:tx>
                <c:rich>
                  <a:bodyPr/>
                  <a:lstStyle/>
                  <a:p>
                    <a:fld id="{10DD8802-2ECE-45F0-8676-D0273B7C4C0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BD0-417A-9AE1-625975EDEF4B}"/>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38</c:v>
                </c:pt>
                <c:pt idx="1">
                  <c:v>62</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38%</c:v>
                  </c:pt>
                  <c:pt idx="1">
                    <c:v>62%</c:v>
                  </c:pt>
                </c15:dlblRangeCache>
              </c15:datalabelsRange>
            </c:ext>
            <c:ext xmlns:c16="http://schemas.microsoft.com/office/drawing/2014/chart" uri="{C3380CC4-5D6E-409C-BE32-E72D297353CC}">
              <c16:uniqueId val="{00000003-1BD0-417A-9AE1-625975EDEF4B}"/>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EA9914CB-4A63-4906-BA1D-82D2A2D3B1E6}"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1BD0-417A-9AE1-625975EDEF4B}"/>
                </c:ext>
              </c:extLst>
            </c:dLbl>
            <c:dLbl>
              <c:idx val="1"/>
              <c:tx>
                <c:rich>
                  <a:bodyPr/>
                  <a:lstStyle/>
                  <a:p>
                    <a:fld id="{41E3B2B4-04A5-4109-9F6C-15DEF37BC90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BD0-417A-9AE1-625975EDEF4B}"/>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34</c:v>
                </c:pt>
                <c:pt idx="1">
                  <c:v>66</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34%</c:v>
                  </c:pt>
                  <c:pt idx="1">
                    <c:v>66%</c:v>
                  </c:pt>
                </c15:dlblRangeCache>
              </c15:datalabelsRange>
            </c:ext>
            <c:ext xmlns:c16="http://schemas.microsoft.com/office/drawing/2014/chart" uri="{C3380CC4-5D6E-409C-BE32-E72D297353CC}">
              <c16:uniqueId val="{00000006-1BD0-417A-9AE1-625975EDEF4B}"/>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331F-4356-B084-576816CB2DE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331F-4356-B084-576816CB2DE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331F-4356-B084-576816CB2DE3}"/>
              </c:ext>
            </c:extLst>
          </c:dPt>
          <c:dLbls>
            <c:dLbl>
              <c:idx val="0"/>
              <c:tx>
                <c:rich>
                  <a:bodyPr/>
                  <a:lstStyle/>
                  <a:p>
                    <a:fld id="{73EBFE0B-7B10-4040-BE97-87A847092340}"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331F-4356-B084-576816CB2DE3}"/>
                </c:ext>
              </c:extLst>
            </c:dLbl>
            <c:dLbl>
              <c:idx val="1"/>
              <c:tx>
                <c:rich>
                  <a:bodyPr/>
                  <a:lstStyle/>
                  <a:p>
                    <a:fld id="{D51D2F3F-9041-4F2C-9657-0DC80698D9C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31F-4356-B084-576816CB2DE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43</c:v>
                </c:pt>
                <c:pt idx="1">
                  <c:v>57</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43%</c:v>
                  </c:pt>
                  <c:pt idx="1">
                    <c:v>57%</c:v>
                  </c:pt>
                </c15:dlblRangeCache>
              </c15:datalabelsRange>
            </c:ext>
            <c:ext xmlns:c16="http://schemas.microsoft.com/office/drawing/2014/chart" uri="{C3380CC4-5D6E-409C-BE32-E72D297353CC}">
              <c16:uniqueId val="{00000003-331F-4356-B084-576816CB2DE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9DC8263B-8E8E-426D-BBCF-050DB8B5946A}"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331F-4356-B084-576816CB2DE3}"/>
                </c:ext>
              </c:extLst>
            </c:dLbl>
            <c:dLbl>
              <c:idx val="1"/>
              <c:tx>
                <c:rich>
                  <a:bodyPr/>
                  <a:lstStyle/>
                  <a:p>
                    <a:fld id="{E234A33C-DA40-4B0C-9132-C43D99C302A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31F-4356-B084-576816CB2DE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42</c:v>
                </c:pt>
                <c:pt idx="1">
                  <c:v>58</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42%</c:v>
                  </c:pt>
                  <c:pt idx="1">
                    <c:v>58%</c:v>
                  </c:pt>
                </c15:dlblRangeCache>
              </c15:datalabelsRange>
            </c:ext>
            <c:ext xmlns:c16="http://schemas.microsoft.com/office/drawing/2014/chart" uri="{C3380CC4-5D6E-409C-BE32-E72D297353CC}">
              <c16:uniqueId val="{00000006-331F-4356-B084-576816CB2DE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9E81-4665-B9F1-19FE31D5928C}"/>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E81-4665-B9F1-19FE31D5928C}"/>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9E81-4665-B9F1-19FE31D5928C}"/>
              </c:ext>
            </c:extLst>
          </c:dPt>
          <c:dLbls>
            <c:dLbl>
              <c:idx val="0"/>
              <c:tx>
                <c:rich>
                  <a:bodyPr/>
                  <a:lstStyle/>
                  <a:p>
                    <a:fld id="{07BABF56-AC6B-4DAB-A08D-E4C8F1BA4394}"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9E81-4665-B9F1-19FE31D5928C}"/>
                </c:ext>
              </c:extLst>
            </c:dLbl>
            <c:dLbl>
              <c:idx val="1"/>
              <c:tx>
                <c:rich>
                  <a:bodyPr/>
                  <a:lstStyle/>
                  <a:p>
                    <a:fld id="{4A75BF91-92EE-4679-8426-8B8AA363C7A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9E81-4665-B9F1-19FE31D5928C}"/>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45</c:v>
                </c:pt>
                <c:pt idx="1">
                  <c:v>55</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45%</c:v>
                  </c:pt>
                  <c:pt idx="1">
                    <c:v>55%</c:v>
                  </c:pt>
                </c15:dlblRangeCache>
              </c15:datalabelsRange>
            </c:ext>
            <c:ext xmlns:c16="http://schemas.microsoft.com/office/drawing/2014/chart" uri="{C3380CC4-5D6E-409C-BE32-E72D297353CC}">
              <c16:uniqueId val="{00000003-9E81-4665-B9F1-19FE31D5928C}"/>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D06A0540-10D0-4512-B1F0-104C136D6AF9}"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9E81-4665-B9F1-19FE31D5928C}"/>
                </c:ext>
              </c:extLst>
            </c:dLbl>
            <c:dLbl>
              <c:idx val="1"/>
              <c:tx>
                <c:rich>
                  <a:bodyPr/>
                  <a:lstStyle/>
                  <a:p>
                    <a:fld id="{955545CE-32A9-47C0-8DD1-B3BAC4E9705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9E81-4665-B9F1-19FE31D5928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42</c:v>
                </c:pt>
                <c:pt idx="1">
                  <c:v>58</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42%</c:v>
                  </c:pt>
                  <c:pt idx="1">
                    <c:v>58%</c:v>
                  </c:pt>
                </c15:dlblRangeCache>
              </c15:datalabelsRange>
            </c:ext>
            <c:ext xmlns:c16="http://schemas.microsoft.com/office/drawing/2014/chart" uri="{C3380CC4-5D6E-409C-BE32-E72D297353CC}">
              <c16:uniqueId val="{00000006-9E81-4665-B9F1-19FE31D5928C}"/>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51DD-430C-8FF3-E4B09270E25F}"/>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1DD-430C-8FF3-E4B09270E25F}"/>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51DD-430C-8FF3-E4B09270E25F}"/>
              </c:ext>
            </c:extLst>
          </c:dPt>
          <c:dLbls>
            <c:dLbl>
              <c:idx val="0"/>
              <c:tx>
                <c:rich>
                  <a:bodyPr/>
                  <a:lstStyle/>
                  <a:p>
                    <a:fld id="{4FA09A86-2A9E-4C61-8773-C44580E510A5}"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51DD-430C-8FF3-E4B09270E25F}"/>
                </c:ext>
              </c:extLst>
            </c:dLbl>
            <c:dLbl>
              <c:idx val="1"/>
              <c:tx>
                <c:rich>
                  <a:bodyPr/>
                  <a:lstStyle/>
                  <a:p>
                    <a:fld id="{0FBAAFEC-FDEF-410B-AE49-C723B47C712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1DD-430C-8FF3-E4B09270E25F}"/>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33</c:v>
                </c:pt>
                <c:pt idx="1">
                  <c:v>67</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33%</c:v>
                  </c:pt>
                  <c:pt idx="1">
                    <c:v>67%</c:v>
                  </c:pt>
                </c15:dlblRangeCache>
              </c15:datalabelsRange>
            </c:ext>
            <c:ext xmlns:c16="http://schemas.microsoft.com/office/drawing/2014/chart" uri="{C3380CC4-5D6E-409C-BE32-E72D297353CC}">
              <c16:uniqueId val="{00000003-51DD-430C-8FF3-E4B09270E25F}"/>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59A1606A-97EC-4290-9DA4-B221C6BA4DA6}"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51DD-430C-8FF3-E4B09270E25F}"/>
                </c:ext>
              </c:extLst>
            </c:dLbl>
            <c:dLbl>
              <c:idx val="1"/>
              <c:tx>
                <c:rich>
                  <a:bodyPr/>
                  <a:lstStyle/>
                  <a:p>
                    <a:fld id="{74F0677F-F407-4804-94BC-ED2855FE30E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1DD-430C-8FF3-E4B09270E25F}"/>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35</c:v>
                </c:pt>
                <c:pt idx="1">
                  <c:v>65</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35%</c:v>
                  </c:pt>
                  <c:pt idx="1">
                    <c:v>65%</c:v>
                  </c:pt>
                </c15:dlblRangeCache>
              </c15:datalabelsRange>
            </c:ext>
            <c:ext xmlns:c16="http://schemas.microsoft.com/office/drawing/2014/chart" uri="{C3380CC4-5D6E-409C-BE32-E72D297353CC}">
              <c16:uniqueId val="{00000006-51DD-430C-8FF3-E4B09270E25F}"/>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4F3E-4C45-9DAC-B2929C4B2C2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4F3E-4C45-9DAC-B2929C4B2C2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4F3E-4C45-9DAC-B2929C4B2C23}"/>
              </c:ext>
            </c:extLst>
          </c:dPt>
          <c:dLbls>
            <c:dLbl>
              <c:idx val="0"/>
              <c:tx>
                <c:rich>
                  <a:bodyPr/>
                  <a:lstStyle/>
                  <a:p>
                    <a:fld id="{D1156A4F-1A88-4D76-97F8-000E6A941AAE}"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4F3E-4C45-9DAC-B2929C4B2C23}"/>
                </c:ext>
              </c:extLst>
            </c:dLbl>
            <c:dLbl>
              <c:idx val="1"/>
              <c:tx>
                <c:rich>
                  <a:bodyPr/>
                  <a:lstStyle/>
                  <a:p>
                    <a:fld id="{BFEF2A74-5826-4522-9744-28EBC427AF9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F3E-4C45-9DAC-B2929C4B2C2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81</c:v>
                </c:pt>
                <c:pt idx="1">
                  <c:v>19</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81%</c:v>
                  </c:pt>
                  <c:pt idx="1">
                    <c:v>19%</c:v>
                  </c:pt>
                </c15:dlblRangeCache>
              </c15:datalabelsRange>
            </c:ext>
            <c:ext xmlns:c16="http://schemas.microsoft.com/office/drawing/2014/chart" uri="{C3380CC4-5D6E-409C-BE32-E72D297353CC}">
              <c16:uniqueId val="{00000003-4F3E-4C45-9DAC-B2929C4B2C23}"/>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AEA316BC-1738-4EE6-AB7C-7DF676328EEF}"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4F3E-4C45-9DAC-B2929C4B2C23}"/>
                </c:ext>
              </c:extLst>
            </c:dLbl>
            <c:dLbl>
              <c:idx val="1"/>
              <c:tx>
                <c:rich>
                  <a:bodyPr/>
                  <a:lstStyle/>
                  <a:p>
                    <a:fld id="{B67316E5-2BE8-4E57-982E-841D149B2CE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F3E-4C45-9DAC-B2929C4B2C2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82</c:v>
                </c:pt>
                <c:pt idx="1">
                  <c:v>18</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82%</c:v>
                  </c:pt>
                  <c:pt idx="1">
                    <c:v>18%</c:v>
                  </c:pt>
                </c15:dlblRangeCache>
              </c15:datalabelsRange>
            </c:ext>
            <c:ext xmlns:c16="http://schemas.microsoft.com/office/drawing/2014/chart" uri="{C3380CC4-5D6E-409C-BE32-E72D297353CC}">
              <c16:uniqueId val="{00000006-4F3E-4C45-9DAC-B2929C4B2C2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DE34-45F5-95AA-B4B0F5430F3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5F81-41A0-AA5F-E21FFFB8EB7E}"/>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F81-41A0-AA5F-E21FFFB8EB7E}"/>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5F81-41A0-AA5F-E21FFFB8EB7E}"/>
              </c:ext>
            </c:extLst>
          </c:dPt>
          <c:dLbls>
            <c:dLbl>
              <c:idx val="0"/>
              <c:tx>
                <c:rich>
                  <a:bodyPr/>
                  <a:lstStyle/>
                  <a:p>
                    <a:fld id="{BA0DB239-E452-4646-85F3-3695D9FAC8F4}"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5F81-41A0-AA5F-E21FFFB8EB7E}"/>
                </c:ext>
              </c:extLst>
            </c:dLbl>
            <c:dLbl>
              <c:idx val="1"/>
              <c:tx>
                <c:rich>
                  <a:bodyPr/>
                  <a:lstStyle/>
                  <a:p>
                    <a:fld id="{DE94D713-C161-4D8A-9FB5-CFFEED10257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F81-41A0-AA5F-E21FFFB8EB7E}"/>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5F81-41A0-AA5F-E21FFFB8EB7E}"/>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80%</a:t>
                    </a:r>
                    <a:r>
                      <a:rPr lang="en-US"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4-5F81-41A0-AA5F-E21FFFB8EB7E}"/>
                </c:ext>
              </c:extLst>
            </c:dLbl>
            <c:dLbl>
              <c:idx val="1"/>
              <c:tx>
                <c:rich>
                  <a:bodyPr/>
                  <a:lstStyle/>
                  <a:p>
                    <a:r>
                      <a:rPr lang="en-GB"/>
                      <a:t>20%</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5F81-41A0-AA5F-E21FFFB8EB7E}"/>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80</c:v>
                </c:pt>
                <c:pt idx="1">
                  <c:v>20</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80%p</c:v>
                  </c:pt>
                  <c:pt idx="1">
                    <c:v>20%q</c:v>
                  </c:pt>
                </c15:dlblRangeCache>
              </c15:datalabelsRange>
            </c:ext>
            <c:ext xmlns:c16="http://schemas.microsoft.com/office/drawing/2014/chart" uri="{C3380CC4-5D6E-409C-BE32-E72D297353CC}">
              <c16:uniqueId val="{00000006-5F81-41A0-AA5F-E21FFFB8EB7E}"/>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F532-49D4-9643-2B7F1FC6412B}"/>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F532-49D4-9643-2B7F1FC6412B}"/>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F532-49D4-9643-2B7F1FC6412B}"/>
              </c:ext>
            </c:extLst>
          </c:dPt>
          <c:dLbls>
            <c:dLbl>
              <c:idx val="0"/>
              <c:tx>
                <c:rich>
                  <a:bodyPr/>
                  <a:lstStyle/>
                  <a:p>
                    <a:fld id="{B850FC81-C5ED-47A6-82DF-4B5C7880526A}"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F532-49D4-9643-2B7F1FC6412B}"/>
                </c:ext>
              </c:extLst>
            </c:dLbl>
            <c:dLbl>
              <c:idx val="1"/>
              <c:tx>
                <c:rich>
                  <a:bodyPr/>
                  <a:lstStyle/>
                  <a:p>
                    <a:fld id="{82E96641-F623-4E50-871D-485E64A2FE3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532-49D4-9643-2B7F1FC6412B}"/>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63</c:v>
                </c:pt>
                <c:pt idx="1">
                  <c:v>37</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63%</c:v>
                  </c:pt>
                  <c:pt idx="1">
                    <c:v>37%</c:v>
                  </c:pt>
                </c15:dlblRangeCache>
              </c15:datalabelsRange>
            </c:ext>
            <c:ext xmlns:c16="http://schemas.microsoft.com/office/drawing/2014/chart" uri="{C3380CC4-5D6E-409C-BE32-E72D297353CC}">
              <c16:uniqueId val="{00000003-F532-49D4-9643-2B7F1FC6412B}"/>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6C9D4DEB-4C7E-4DD8-B050-2E674CD77FDA}"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F532-49D4-9643-2B7F1FC6412B}"/>
                </c:ext>
              </c:extLst>
            </c:dLbl>
            <c:dLbl>
              <c:idx val="1"/>
              <c:tx>
                <c:rich>
                  <a:bodyPr/>
                  <a:lstStyle/>
                  <a:p>
                    <a:fld id="{2EBC9052-ECB2-4446-BA6B-075D52C6731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532-49D4-9643-2B7F1FC6412B}"/>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65</c:v>
                </c:pt>
                <c:pt idx="1">
                  <c:v>35</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65%</c:v>
                  </c:pt>
                  <c:pt idx="1">
                    <c:v>35%</c:v>
                  </c:pt>
                </c15:dlblRangeCache>
              </c15:datalabelsRange>
            </c:ext>
            <c:ext xmlns:c16="http://schemas.microsoft.com/office/drawing/2014/chart" uri="{C3380CC4-5D6E-409C-BE32-E72D297353CC}">
              <c16:uniqueId val="{00000006-F532-49D4-9643-2B7F1FC6412B}"/>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3C56-4EA4-9136-CE48FDDBE16D}"/>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3C56-4EA4-9136-CE48FDDBE16D}"/>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3C56-4EA4-9136-CE48FDDBE16D}"/>
              </c:ext>
            </c:extLst>
          </c:dPt>
          <c:dLbls>
            <c:dLbl>
              <c:idx val="0"/>
              <c:tx>
                <c:rich>
                  <a:bodyPr/>
                  <a:lstStyle/>
                  <a:p>
                    <a:fld id="{B6CEA364-8B96-42A5-A081-8B153C411F90}"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3C56-4EA4-9136-CE48FDDBE16D}"/>
                </c:ext>
              </c:extLst>
            </c:dLbl>
            <c:dLbl>
              <c:idx val="1"/>
              <c:tx>
                <c:rich>
                  <a:bodyPr/>
                  <a:lstStyle/>
                  <a:p>
                    <a:fld id="{0BCDA6E9-139A-4974-B720-3450FD560EE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C56-4EA4-9136-CE48FDDBE16D}"/>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49</c:v>
                </c:pt>
                <c:pt idx="1">
                  <c:v>51</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49%</c:v>
                  </c:pt>
                  <c:pt idx="1">
                    <c:v>51%</c:v>
                  </c:pt>
                </c15:dlblRangeCache>
              </c15:datalabelsRange>
            </c:ext>
            <c:ext xmlns:c16="http://schemas.microsoft.com/office/drawing/2014/chart" uri="{C3380CC4-5D6E-409C-BE32-E72D297353CC}">
              <c16:uniqueId val="{00000003-3C56-4EA4-9136-CE48FDDBE16D}"/>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6E7C800C-0AA4-46EE-BB73-4236C11BF866}"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3C56-4EA4-9136-CE48FDDBE16D}"/>
                </c:ext>
              </c:extLst>
            </c:dLbl>
            <c:dLbl>
              <c:idx val="1"/>
              <c:tx>
                <c:rich>
                  <a:bodyPr/>
                  <a:lstStyle/>
                  <a:p>
                    <a:fld id="{EF1784AA-580F-4431-9B50-1CCAB3507A0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C56-4EA4-9136-CE48FDDBE16D}"/>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51</c:v>
                </c:pt>
                <c:pt idx="1">
                  <c:v>49</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51%</c:v>
                  </c:pt>
                  <c:pt idx="1">
                    <c:v>49%</c:v>
                  </c:pt>
                </c15:dlblRangeCache>
              </c15:datalabelsRange>
            </c:ext>
            <c:ext xmlns:c16="http://schemas.microsoft.com/office/drawing/2014/chart" uri="{C3380CC4-5D6E-409C-BE32-E72D297353CC}">
              <c16:uniqueId val="{00000006-3C56-4EA4-9136-CE48FDDBE16D}"/>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6011-40D3-80BA-F4CA421B82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6011-40D3-80BA-F4CA421B82A7}"/>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6011-40D3-80BA-F4CA421B82A7}"/>
              </c:ext>
            </c:extLst>
          </c:dPt>
          <c:dLbls>
            <c:dLbl>
              <c:idx val="0"/>
              <c:tx>
                <c:rich>
                  <a:bodyPr/>
                  <a:lstStyle/>
                  <a:p>
                    <a:fld id="{81FD73A6-E4E6-4FD6-80F7-7CE8204A982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6011-40D3-80BA-F4CA421B82A7}"/>
                </c:ext>
              </c:extLst>
            </c:dLbl>
            <c:dLbl>
              <c:idx val="1"/>
              <c:tx>
                <c:rich>
                  <a:bodyPr/>
                  <a:lstStyle/>
                  <a:p>
                    <a:fld id="{F6A16332-230E-44A3-ADC2-ED97CB2FB3E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011-40D3-80BA-F4CA421B82A7}"/>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6011-40D3-80BA-F4CA421B82A7}"/>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AF734E6C-4684-4623-9EDD-871FEAB0A863}"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6011-40D3-80BA-F4CA421B82A7}"/>
                </c:ext>
              </c:extLst>
            </c:dLbl>
            <c:dLbl>
              <c:idx val="1"/>
              <c:tx>
                <c:rich>
                  <a:bodyPr/>
                  <a:lstStyle/>
                  <a:p>
                    <a:fld id="{5ABAA1F5-18F7-4200-BF3A-1E595BCA047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011-40D3-80BA-F4CA421B82A7}"/>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75</c:v>
                </c:pt>
                <c:pt idx="1">
                  <c:v>25</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75%</c:v>
                  </c:pt>
                  <c:pt idx="1">
                    <c:v>25%</c:v>
                  </c:pt>
                </c15:dlblRangeCache>
              </c15:datalabelsRange>
            </c:ext>
            <c:ext xmlns:c16="http://schemas.microsoft.com/office/drawing/2014/chart" uri="{C3380CC4-5D6E-409C-BE32-E72D297353CC}">
              <c16:uniqueId val="{00000006-6011-40D3-80BA-F4CA421B82A7}"/>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1A96-46F4-8DED-A8EE18A79494}"/>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1A96-46F4-8DED-A8EE18A79494}"/>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1A96-46F4-8DED-A8EE18A79494}"/>
              </c:ext>
            </c:extLst>
          </c:dPt>
          <c:dLbls>
            <c:dLbl>
              <c:idx val="0"/>
              <c:tx>
                <c:rich>
                  <a:bodyPr/>
                  <a:lstStyle/>
                  <a:p>
                    <a:fld id="{C920BB9F-7427-46AF-BA6B-CCA711BC6626}"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A96-46F4-8DED-A8EE18A79494}"/>
                </c:ext>
              </c:extLst>
            </c:dLbl>
            <c:dLbl>
              <c:idx val="1"/>
              <c:tx>
                <c:rich>
                  <a:bodyPr/>
                  <a:lstStyle/>
                  <a:p>
                    <a:fld id="{B78A5546-1069-44F7-B66E-228AEFCEB44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A96-46F4-8DED-A8EE18A7949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73</c:v>
                </c:pt>
                <c:pt idx="1">
                  <c:v>27</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73%</c:v>
                  </c:pt>
                  <c:pt idx="1">
                    <c:v>27%</c:v>
                  </c:pt>
                </c15:dlblRangeCache>
              </c15:datalabelsRange>
            </c:ext>
            <c:ext xmlns:c16="http://schemas.microsoft.com/office/drawing/2014/chart" uri="{C3380CC4-5D6E-409C-BE32-E72D297353CC}">
              <c16:uniqueId val="{00000003-1A96-46F4-8DED-A8EE18A7949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303FBD93-1FE2-42D8-8224-584217862F65}"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1A96-46F4-8DED-A8EE18A79494}"/>
                </c:ext>
              </c:extLst>
            </c:dLbl>
            <c:dLbl>
              <c:idx val="1"/>
              <c:tx>
                <c:rich>
                  <a:bodyPr/>
                  <a:lstStyle/>
                  <a:p>
                    <a:fld id="{2DB0D607-B886-4174-9A4A-CA41FF0798D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A96-46F4-8DED-A8EE18A7949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75</c:v>
                </c:pt>
                <c:pt idx="1">
                  <c:v>25</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75%</c:v>
                  </c:pt>
                  <c:pt idx="1">
                    <c:v>25%</c:v>
                  </c:pt>
                </c15:dlblRangeCache>
              </c15:datalabelsRange>
            </c:ext>
            <c:ext xmlns:c16="http://schemas.microsoft.com/office/drawing/2014/chart" uri="{C3380CC4-5D6E-409C-BE32-E72D297353CC}">
              <c16:uniqueId val="{00000006-1A96-46F4-8DED-A8EE18A7949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0184-4101-A92D-BE25F2913D3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1EF-4162-B71C-EE735C9A2B8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Complications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6ABD-49A4-9313-2D971B7280FD}"/>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6ABD-49A4-9313-2D971B7280FD}"/>
              </c:ext>
            </c:extLst>
          </c:dPt>
          <c:dPt>
            <c:idx val="2"/>
            <c:bubble3D val="0"/>
            <c:spPr>
              <a:solidFill>
                <a:srgbClr val="A6A6A6"/>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6ABD-49A4-9313-2D971B7280FD}"/>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6ABD-49A4-9313-2D971B7280FD}"/>
              </c:ext>
            </c:extLst>
          </c:dPt>
          <c:dLbls>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Sheet1!$A$2:$A$4</c:f>
              <c:strCache>
                <c:ptCount val="3"/>
                <c:pt idx="0">
                  <c:v>Yes, in the last 12 months</c:v>
                </c:pt>
                <c:pt idx="1">
                  <c:v>Yes, more than 12 months ago </c:v>
                </c:pt>
                <c:pt idx="2">
                  <c:v>No </c:v>
                </c:pt>
              </c:strCache>
            </c:strRef>
          </c:cat>
          <c:val>
            <c:numRef>
              <c:f>Sheet1!$B$2:$B$4</c:f>
              <c:numCache>
                <c:formatCode>General</c:formatCode>
                <c:ptCount val="3"/>
                <c:pt idx="0">
                  <c:v>54</c:v>
                </c:pt>
                <c:pt idx="1">
                  <c:v>30</c:v>
                </c:pt>
                <c:pt idx="2">
                  <c:v>16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6ABD-49A4-9313-2D971B7280FD}"/>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Complications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840D-493E-84CC-314BB695EAAB}"/>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840D-493E-84CC-314BB695EAAB}"/>
              </c:ext>
            </c:extLst>
          </c:dPt>
          <c:dPt>
            <c:idx val="2"/>
            <c:bubble3D val="0"/>
            <c:spPr>
              <a:solidFill>
                <a:srgbClr val="A6A6A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840D-493E-84CC-314BB695EAAB}"/>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840D-493E-84CC-314BB695EAAB}"/>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Sheet1!$A$2:$A$4</c:f>
              <c:strCache>
                <c:ptCount val="3"/>
                <c:pt idx="0">
                  <c:v>Yes, in the last 12 months </c:v>
                </c:pt>
                <c:pt idx="1">
                  <c:v>Yes, more than 12 months ago</c:v>
                </c:pt>
                <c:pt idx="2">
                  <c:v>No</c:v>
                </c:pt>
              </c:strCache>
            </c:strRef>
          </c:cat>
          <c:val>
            <c:numRef>
              <c:f>Sheet1!$B$2:$B$4</c:f>
              <c:numCache>
                <c:formatCode>General</c:formatCode>
                <c:ptCount val="3"/>
                <c:pt idx="0">
                  <c:v>40</c:v>
                </c:pt>
                <c:pt idx="1">
                  <c:v>53</c:v>
                </c:pt>
                <c:pt idx="2">
                  <c:v>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840D-493E-84CC-314BB695EAAB}"/>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8A6C-4A41-AB52-07C2B57C74C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A86-43B2-9314-8E91D52252D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3053573404437648"/>
          <c:y val="0.14032552152575375"/>
          <c:w val="0.32805764136431781"/>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01933AD7-0625-4C9C-B92A-DBDA3B110990}"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7519-4C1F-9643-9A55D10271AC}"/>
                </c:ext>
              </c:extLst>
            </c:dLbl>
            <c:dLbl>
              <c:idx val="1"/>
              <c:tx>
                <c:rich>
                  <a:bodyPr/>
                  <a:lstStyle/>
                  <a:p>
                    <a:fld id="{526281A3-EB64-4265-B454-0211E9D3C8F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519-4C1F-9643-9A55D10271AC}"/>
                </c:ext>
              </c:extLst>
            </c:dLbl>
            <c:dLbl>
              <c:idx val="2"/>
              <c:tx>
                <c:rich>
                  <a:bodyPr/>
                  <a:lstStyle/>
                  <a:p>
                    <a:fld id="{7C746384-9E1E-41A3-AF4E-6022B874655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519-4C1F-9643-9A55D10271AC}"/>
                </c:ext>
              </c:extLst>
            </c:dLbl>
            <c:dLbl>
              <c:idx val="3"/>
              <c:tx>
                <c:rich>
                  <a:bodyPr/>
                  <a:lstStyle/>
                  <a:p>
                    <a:fld id="{3C746E1A-D26C-4F0C-8A8E-5C39FF2E08F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519-4C1F-9643-9A55D10271AC}"/>
                </c:ext>
              </c:extLst>
            </c:dLbl>
            <c:dLbl>
              <c:idx val="4"/>
              <c:tx>
                <c:rich>
                  <a:bodyPr/>
                  <a:lstStyle/>
                  <a:p>
                    <a:fld id="{883AA802-2A5B-4E7B-9F18-C2A1C32D50D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519-4C1F-9643-9A55D10271AC}"/>
                </c:ext>
              </c:extLst>
            </c:dLbl>
            <c:dLbl>
              <c:idx val="5"/>
              <c:tx>
                <c:rich>
                  <a:bodyPr/>
                  <a:lstStyle/>
                  <a:p>
                    <a:fld id="{BBD8440C-9127-44F6-A0AC-480FECC16BB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519-4C1F-9643-9A55D10271AC}"/>
                </c:ext>
              </c:extLst>
            </c:dLbl>
            <c:dLbl>
              <c:idx val="6"/>
              <c:tx>
                <c:rich>
                  <a:bodyPr/>
                  <a:lstStyle/>
                  <a:p>
                    <a:fld id="{387E32F9-6BB5-4389-8FAB-2542DEC910A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519-4C1F-9643-9A55D10271A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I’ve felt stressed or worn out from managing diabetes </c:v>
                </c:pt>
                <c:pt idx="1">
                  <c:v>I don’t know enough about diabetes</c:v>
                </c:pt>
                <c:pt idx="2">
                  <c:v>My routine and how I manage my diabetes changes from day-to-day</c:v>
                </c:pt>
                <c:pt idx="3">
                  <c:v>I’m managing other long-term conditions</c:v>
                </c:pt>
                <c:pt idx="4">
                  <c:v>I’m too busy</c:v>
                </c:pt>
                <c:pt idx="5">
                  <c:v> I don’t have enough support from healthcare professionals</c:v>
                </c:pt>
                <c:pt idx="6">
                  <c:v>Other </c:v>
                </c:pt>
              </c:strCache>
            </c:strRef>
          </c:cat>
          <c:val>
            <c:numRef>
              <c:f>Sheet1!$B$2:$B$8</c:f>
              <c:numCache>
                <c:formatCode>General</c:formatCode>
                <c:ptCount val="7"/>
                <c:pt idx="0">
                  <c:v>67</c:v>
                </c:pt>
                <c:pt idx="1">
                  <c:v>7</c:v>
                </c:pt>
                <c:pt idx="2">
                  <c:v>63</c:v>
                </c:pt>
                <c:pt idx="3">
                  <c:v>35</c:v>
                </c:pt>
                <c:pt idx="4">
                  <c:v>18</c:v>
                </c:pt>
                <c:pt idx="5">
                  <c:v>15</c:v>
                </c:pt>
                <c:pt idx="6">
                  <c:v>6</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67%</c:v>
                  </c:pt>
                  <c:pt idx="1">
                    <c:v>7%</c:v>
                  </c:pt>
                  <c:pt idx="2">
                    <c:v>63%</c:v>
                  </c:pt>
                  <c:pt idx="3">
                    <c:v>35%</c:v>
                  </c:pt>
                  <c:pt idx="4">
                    <c:v>18%</c:v>
                  </c:pt>
                  <c:pt idx="5">
                    <c:v>15%</c:v>
                  </c:pt>
                  <c:pt idx="6">
                    <c:v>6%</c:v>
                  </c:pt>
                </c15:dlblRangeCache>
              </c15:datalabelsRange>
            </c:ext>
            <c:ext xmlns:c16="http://schemas.microsoft.com/office/drawing/2014/chart" uri="{C3380CC4-5D6E-409C-BE32-E72D297353CC}">
              <c16:uniqueId val="{00000007-7519-4C1F-9643-9A55D10271AC}"/>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5185687402652449"/>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AAAE1804-D57F-431E-8F1B-2E91872F4B3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21A-46C7-99A3-C7EC76CE57AC}"/>
                </c:ext>
              </c:extLst>
            </c:dLbl>
            <c:dLbl>
              <c:idx val="1"/>
              <c:tx>
                <c:rich>
                  <a:bodyPr/>
                  <a:lstStyle/>
                  <a:p>
                    <a:fld id="{16E80639-9E00-4957-AC66-B81E0F5D027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21A-46C7-99A3-C7EC76CE57AC}"/>
                </c:ext>
              </c:extLst>
            </c:dLbl>
            <c:dLbl>
              <c:idx val="2"/>
              <c:tx>
                <c:rich>
                  <a:bodyPr/>
                  <a:lstStyle/>
                  <a:p>
                    <a:fld id="{6D0F6E8D-64DF-410A-9812-D0D733DEF0E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21A-46C7-99A3-C7EC76CE57AC}"/>
                </c:ext>
              </c:extLst>
            </c:dLbl>
            <c:dLbl>
              <c:idx val="3"/>
              <c:tx>
                <c:rich>
                  <a:bodyPr/>
                  <a:lstStyle/>
                  <a:p>
                    <a:fld id="{5B157E86-8E2E-45CB-B5FC-300E9D2BCC9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21A-46C7-99A3-C7EC76CE57AC}"/>
                </c:ext>
              </c:extLst>
            </c:dLbl>
            <c:dLbl>
              <c:idx val="4"/>
              <c:tx>
                <c:rich>
                  <a:bodyPr/>
                  <a:lstStyle/>
                  <a:p>
                    <a:fld id="{9FE20243-96AE-4544-955D-22E2723C62B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21A-46C7-99A3-C7EC76CE57AC}"/>
                </c:ext>
              </c:extLst>
            </c:dLbl>
            <c:dLbl>
              <c:idx val="5"/>
              <c:tx>
                <c:rich>
                  <a:bodyPr/>
                  <a:lstStyle/>
                  <a:p>
                    <a:fld id="{FDF4A97B-A545-49ED-A958-590BBDF579C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21A-46C7-99A3-C7EC76CE57AC}"/>
                </c:ext>
              </c:extLst>
            </c:dLbl>
            <c:dLbl>
              <c:idx val="6"/>
              <c:tx>
                <c:rich>
                  <a:bodyPr/>
                  <a:lstStyle/>
                  <a:p>
                    <a:fld id="{F6110486-4A8F-456D-9215-BCB16DAA706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21A-46C7-99A3-C7EC76CE57A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I’ve felt stressed or worn out from managing diabetes </c:v>
                </c:pt>
                <c:pt idx="1">
                  <c:v>I don’t know enough about diabetes</c:v>
                </c:pt>
                <c:pt idx="2">
                  <c:v>My routine and how I manage my diabetes changes from day-to-day</c:v>
                </c:pt>
                <c:pt idx="3">
                  <c:v>I’m managing other long-term conditions</c:v>
                </c:pt>
                <c:pt idx="4">
                  <c:v>I’m too busy</c:v>
                </c:pt>
                <c:pt idx="5">
                  <c:v> I don’t have enough support from healthcare professionals</c:v>
                </c:pt>
                <c:pt idx="6">
                  <c:v>Other </c:v>
                </c:pt>
              </c:strCache>
            </c:strRef>
          </c:cat>
          <c:val>
            <c:numRef>
              <c:f>Sheet1!$B$2:$B$8</c:f>
              <c:numCache>
                <c:formatCode>General</c:formatCode>
                <c:ptCount val="7"/>
                <c:pt idx="0">
                  <c:v>32</c:v>
                </c:pt>
                <c:pt idx="1">
                  <c:v>18</c:v>
                </c:pt>
                <c:pt idx="2">
                  <c:v>33</c:v>
                </c:pt>
                <c:pt idx="3">
                  <c:v>46</c:v>
                </c:pt>
                <c:pt idx="4">
                  <c:v>7</c:v>
                </c:pt>
                <c:pt idx="5">
                  <c:v>13</c:v>
                </c:pt>
                <c:pt idx="6">
                  <c:v>9</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32%</c:v>
                  </c:pt>
                  <c:pt idx="1">
                    <c:v>18%</c:v>
                  </c:pt>
                  <c:pt idx="2">
                    <c:v>33%</c:v>
                  </c:pt>
                  <c:pt idx="3">
                    <c:v>46%</c:v>
                  </c:pt>
                  <c:pt idx="4">
                    <c:v>7%</c:v>
                  </c:pt>
                  <c:pt idx="5">
                    <c:v>13%</c:v>
                  </c:pt>
                  <c:pt idx="6">
                    <c:v>9%</c:v>
                  </c:pt>
                </c15:dlblRangeCache>
              </c15:datalabelsRange>
            </c:ext>
            <c:ext xmlns:c16="http://schemas.microsoft.com/office/drawing/2014/chart" uri="{C3380CC4-5D6E-409C-BE32-E72D297353CC}">
              <c16:uniqueId val="{00000007-121A-46C7-99A3-C7EC76CE57AC}"/>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E89-4484-B3C3-3DC1F30FAD68}"/>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F02-40A9-872A-919DA405D3D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EE7-4A44-9BE3-2AE375ECDF2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493597657949157E-2"/>
          <c:y val="1.2482683125017898E-2"/>
          <c:w val="0.46910435444134468"/>
          <c:h val="0.98886168626176729"/>
        </c:manualLayout>
      </c:layout>
      <c:doughnutChart>
        <c:varyColors val="1"/>
        <c:ser>
          <c:idx val="0"/>
          <c:order val="0"/>
          <c:tx>
            <c:strRef>
              <c:f>Sheet1!$B$1</c:f>
              <c:strCache>
                <c:ptCount val="1"/>
                <c:pt idx="0">
                  <c:v>Confidence in using devices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F921-426C-8ED6-64510F89E69A}"/>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F921-426C-8ED6-64510F89E69A}"/>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F921-426C-8ED6-64510F89E69A}"/>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F921-426C-8ED6-64510F89E69A}"/>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F921-426C-8ED6-64510F89E69A}"/>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F921-426C-8ED6-64510F89E69A}"/>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57</c:v>
                </c:pt>
                <c:pt idx="1">
                  <c:v>37</c:v>
                </c:pt>
                <c:pt idx="2">
                  <c:v>4</c:v>
                </c:pt>
                <c:pt idx="3">
                  <c:v>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F921-426C-8ED6-64510F89E69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Confidence in using devices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B8D9-4CF2-A554-AD61381FE098}"/>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B8D9-4CF2-A554-AD61381FE098}"/>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B8D9-4CF2-A554-AD61381FE098}"/>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B8D9-4CF2-A554-AD61381FE098}"/>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B8D9-4CF2-A554-AD61381FE098}"/>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B8D9-4CF2-A554-AD61381FE09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58</c:v>
                </c:pt>
                <c:pt idx="1">
                  <c:v>36</c:v>
                </c:pt>
                <c:pt idx="2">
                  <c:v>5</c:v>
                </c:pt>
                <c:pt idx="3">
                  <c:v>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B8D9-4CF2-A554-AD61381FE09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DB9-45D5-8ED9-D2E4AA155985}"/>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39505570521019"/>
          <c:y val="0.12782205559504564"/>
          <c:w val="0.78172467798678069"/>
          <c:h val="0.64848934711362449"/>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Pt>
            <c:idx val="0"/>
            <c:invertIfNegative val="0"/>
            <c:bubble3D val="0"/>
            <c:spPr>
              <a:solidFill>
                <a:srgbClr val="003087"/>
              </a:solidFill>
              <a:ln>
                <a:no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81C-4B75-8FC4-6133A14F0C73}"/>
              </c:ext>
            </c:extLst>
          </c:dPt>
          <c:dLbls>
            <c:delete val="1"/>
          </c:dLbls>
          <c:cat>
            <c:strRef>
              <c:f>Sheet1!$A$2</c:f>
              <c:strCache>
                <c:ptCount val="1"/>
                <c:pt idx="0">
                  <c:v>Type 1</c:v>
                </c:pt>
              </c:strCache>
            </c:strRef>
          </c:cat>
          <c:val>
            <c:numRef>
              <c:f>Sheet1!$B$2</c:f>
              <c:numCache>
                <c:formatCode>0%</c:formatCode>
                <c:ptCount val="1"/>
                <c:pt idx="0">
                  <c:v>0.83</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81C-4B75-8FC4-6133A14F0C73}"/>
            </c:ext>
          </c:extLst>
        </c:ser>
        <c:ser>
          <c:idx val="1"/>
          <c:order val="1"/>
          <c:tx>
            <c:strRef>
              <c:f>Sheet1!$C$1</c:f>
              <c:strCache>
                <c:ptCount val="1"/>
                <c:pt idx="0">
                  <c:v>Column1</c:v>
                </c:pt>
              </c:strCache>
            </c:strRef>
          </c:tx>
          <c:spPr>
            <a:solidFill>
              <a:schemeClr val="bg1">
                <a:lumMod val="95000"/>
              </a:schemeClr>
            </a:solidFill>
            <a:ln>
              <a:noFill/>
            </a:ln>
            <a:effectLst/>
          </c:spPr>
          <c:invertIfNegative val="0"/>
          <c:dLbls>
            <c:dLbl>
              <c:idx val="0"/>
              <c:tx>
                <c:rich>
                  <a:bodyPr/>
                  <a:lstStyle/>
                  <a:p>
                    <a:fld id="{3B929B56-016B-40E3-BA5D-6B0CC91F7E0B}"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6D89-4DAB-8079-75B2CFC5BAF5}"/>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1</c:v>
                </c:pt>
              </c:strCache>
            </c:strRef>
          </c:cat>
          <c:val>
            <c:numRef>
              <c:f>Sheet1!$C$2</c:f>
              <c:numCache>
                <c:formatCode>0%</c:formatCode>
                <c:ptCount val="1"/>
                <c:pt idx="0">
                  <c:v>0.17</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c15:f>
                <c15:dlblRangeCache>
                  <c:ptCount val="1"/>
                  <c:pt idx="0">
                    <c:v>83%</c:v>
                  </c:pt>
                </c15:dlblRangeCache>
              </c15:datalabelsRange>
            </c:ext>
            <c:ext xmlns:c16="http://schemas.microsoft.com/office/drawing/2014/chart" uri="{C3380CC4-5D6E-409C-BE32-E72D297353CC}">
              <c16:uniqueId val="{00000002-6D89-4DAB-8079-75B2CFC5BAF5}"/>
            </c:ext>
          </c:extLst>
        </c:ser>
        <c:dLbls>
          <c:dLblPos val="inEnd"/>
          <c:showLegendKey val="0"/>
          <c:showVal val="1"/>
          <c:showCatName val="0"/>
          <c:showSerName val="0"/>
          <c:showPercent val="0"/>
          <c:showBubbleSize val="0"/>
        </c:dLbls>
        <c:gapWidth val="90"/>
        <c:overlap val="100"/>
        <c:axId val="111774672"/>
        <c:axId val="111777072"/>
      </c:barChart>
      <c:catAx>
        <c:axId val="111774672"/>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b"/>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37966549016975"/>
          <c:y val="0"/>
          <c:w val="0.69563812494496324"/>
          <c:h val="0.99135308141142997"/>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Sheet1!$A$2:$A$6</c:f>
              <c:strCache>
                <c:ptCount val="5"/>
                <c:pt idx="0">
                  <c:v>1 - most deprived</c:v>
                </c:pt>
                <c:pt idx="1">
                  <c:v>2</c:v>
                </c:pt>
                <c:pt idx="2">
                  <c:v>3</c:v>
                </c:pt>
                <c:pt idx="3">
                  <c:v>4</c:v>
                </c:pt>
                <c:pt idx="4">
                  <c:v>5 - least deprived</c:v>
                </c:pt>
              </c:strCache>
            </c:strRef>
          </c:cat>
          <c:val>
            <c:numRef>
              <c:f>Sheet1!$B$2:$B$6</c:f>
              <c:numCache>
                <c:formatCode>0%</c:formatCode>
                <c:ptCount val="5"/>
                <c:pt idx="0">
                  <c:v>0.81</c:v>
                </c:pt>
                <c:pt idx="1">
                  <c:v>0.81</c:v>
                </c:pt>
                <c:pt idx="2">
                  <c:v>0.89</c:v>
                </c:pt>
                <c:pt idx="3">
                  <c:v>0.84</c:v>
                </c:pt>
                <c:pt idx="4">
                  <c:v>0.84</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12A-4655-A198-B4046E9043B9}"/>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E2F2FCFB-BF30-43B8-AB68-EEBFBC753F11}"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6B00-43A1-9923-B7570F8E1CE3}"/>
                </c:ext>
              </c:extLst>
            </c:dLbl>
            <c:dLbl>
              <c:idx val="1"/>
              <c:tx>
                <c:rich>
                  <a:bodyPr/>
                  <a:lstStyle/>
                  <a:p>
                    <a:fld id="{F90FC9A3-A714-4516-B651-64D8CC44D94D}"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6B00-43A1-9923-B7570F8E1CE3}"/>
                </c:ext>
              </c:extLst>
            </c:dLbl>
            <c:dLbl>
              <c:idx val="2"/>
              <c:tx>
                <c:rich>
                  <a:bodyPr/>
                  <a:lstStyle/>
                  <a:p>
                    <a:fld id="{D29BFFA9-1785-4C9E-85C5-A43D4E751065}"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6B00-43A1-9923-B7570F8E1CE3}"/>
                </c:ext>
              </c:extLst>
            </c:dLbl>
            <c:dLbl>
              <c:idx val="3"/>
              <c:tx>
                <c:rich>
                  <a:bodyPr/>
                  <a:lstStyle/>
                  <a:p>
                    <a:fld id="{1E75AA18-671B-4FE5-895B-2900013D520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6B00-43A1-9923-B7570F8E1CE3}"/>
                </c:ext>
              </c:extLst>
            </c:dLbl>
            <c:dLbl>
              <c:idx val="4"/>
              <c:tx>
                <c:rich>
                  <a:bodyPr/>
                  <a:lstStyle/>
                  <a:p>
                    <a:fld id="{F41A28C9-D443-4257-8167-4555D1D0CC98}"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B00-43A1-9923-B7570F8E1CE3}"/>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 most deprived</c:v>
                </c:pt>
                <c:pt idx="1">
                  <c:v>2</c:v>
                </c:pt>
                <c:pt idx="2">
                  <c:v>3</c:v>
                </c:pt>
                <c:pt idx="3">
                  <c:v>4</c:v>
                </c:pt>
                <c:pt idx="4">
                  <c:v>5 - least deprived</c:v>
                </c:pt>
              </c:strCache>
            </c:strRef>
          </c:cat>
          <c:val>
            <c:numRef>
              <c:f>Sheet1!$C$2:$C$6</c:f>
              <c:numCache>
                <c:formatCode>0%</c:formatCode>
                <c:ptCount val="5"/>
                <c:pt idx="0">
                  <c:v>0.19</c:v>
                </c:pt>
                <c:pt idx="1">
                  <c:v>0.19</c:v>
                </c:pt>
                <c:pt idx="2">
                  <c:v>0.11</c:v>
                </c:pt>
                <c:pt idx="3">
                  <c:v>0.16</c:v>
                </c:pt>
                <c:pt idx="4">
                  <c:v>0.16</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81%</c:v>
                  </c:pt>
                  <c:pt idx="1">
                    <c:v>81%</c:v>
                  </c:pt>
                  <c:pt idx="2">
                    <c:v>89%</c:v>
                  </c:pt>
                  <c:pt idx="3">
                    <c:v>84%</c:v>
                  </c:pt>
                  <c:pt idx="4">
                    <c:v>84%</c:v>
                  </c:pt>
                </c15:dlblRangeCache>
              </c15:datalabelsRange>
            </c:ext>
            <c:ext xmlns:c16="http://schemas.microsoft.com/office/drawing/2014/chart" uri="{C3380CC4-5D6E-409C-BE32-E72D297353CC}">
              <c16:uniqueId val="{00000000-6B00-43A1-9923-B7570F8E1CE3}"/>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u numéro de diapositive 6">
            <a:extLst>
              <a:ext uri="{FF2B5EF4-FFF2-40B4-BE49-F238E27FC236}">
                <a16:creationId xmlns:a16="http://schemas.microsoft.com/office/drawing/2014/main" id="{24EDE16D-8876-4EF1-8863-60C2FE4CD79C}"/>
              </a:ext>
            </a:extLst>
          </p:cNvPr>
          <p:cNvSpPr>
            <a:spLocks noGrp="1"/>
          </p:cNvSpPr>
          <p:nvPr>
            <p:ph type="sldNum" sz="quarter" idx="3"/>
          </p:nvPr>
        </p:nvSpPr>
        <p:spPr>
          <a:xfrm>
            <a:off x="396531" y="9295077"/>
            <a:ext cx="475837" cy="393677"/>
          </a:xfrm>
          <a:prstGeom prst="rect">
            <a:avLst/>
          </a:prstGeom>
        </p:spPr>
        <p:txBody>
          <a:bodyPr vert="horz" lIns="91440" tIns="45720" rIns="91440" bIns="45720" rtlCol="0" anchor="b"/>
          <a:lstStyle>
            <a:lvl1pPr algn="l">
              <a:defRPr sz="800" b="1">
                <a:latin typeface="Barlow" panose="020B0604020202020204" pitchFamily="34" charset="0"/>
              </a:defRPr>
            </a:lvl1pPr>
          </a:lstStyle>
          <a:p>
            <a:fld id="{3B8578AD-0529-46A5-84EB-6338160D5A7D}" type="slidenum">
              <a:rPr lang="en-GB" smtClean="0"/>
              <a:pPr/>
              <a:t>‹#›</a:t>
            </a:fld>
            <a:endParaRPr lang="en-GB"/>
          </a:p>
        </p:txBody>
      </p:sp>
      <p:pic>
        <p:nvPicPr>
          <p:cNvPr id="5" name="Picture 4" descr="Logo&#10;&#10;Description automatically generated">
            <a:extLst>
              <a:ext uri="{FF2B5EF4-FFF2-40B4-BE49-F238E27FC236}">
                <a16:creationId xmlns:a16="http://schemas.microsoft.com/office/drawing/2014/main" id="{C559FD35-2DCE-40AC-B06F-CA1FDB3EE8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99938" y="9233293"/>
            <a:ext cx="401206" cy="399306"/>
          </a:xfrm>
          <a:prstGeom prst="rect">
            <a:avLst/>
          </a:prstGeom>
        </p:spPr>
      </p:pic>
    </p:spTree>
    <p:extLst>
      <p:ext uri="{BB962C8B-B14F-4D97-AF65-F5344CB8AC3E}">
        <p14:creationId xmlns:p14="http://schemas.microsoft.com/office/powerpoint/2010/main" val="1143950891"/>
      </p:ext>
    </p:extLst>
  </p:cSld>
  <p:clrMap bg1="lt1" tx1="dk1" bg2="lt2" tx2="dk2" accent1="accent1" accent2="accent2" accent3="accent3" accent4="accent4" accent5="accent5" accent6="accent6" hlink="hlink" folHlink="folHlink"/>
  <p:hf hdr="0" ftr="0" dt="0"/>
  <p:extLst>
    <p:ext uri="{56416CCD-93CA-4268-BC5B-53C4BB910035}">
      <p15:sldGuideLst xmlns:p15="http://schemas.microsoft.com/office/powerpoint/2012/main">
        <p15:guide id="1" orient="horz" pos="3127" userDrawn="1">
          <p15:clr>
            <a:srgbClr val="F26B43"/>
          </p15:clr>
        </p15:guide>
        <p15:guide id="2" pos="214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image des diapositives 3"/>
          <p:cNvSpPr>
            <a:spLocks noGrp="1" noRot="1" noChangeAspect="1"/>
          </p:cNvSpPr>
          <p:nvPr>
            <p:ph type="sldImg" idx="2"/>
          </p:nvPr>
        </p:nvSpPr>
        <p:spPr>
          <a:xfrm>
            <a:off x="-161925" y="165100"/>
            <a:ext cx="7131050" cy="4011613"/>
          </a:xfrm>
          <a:prstGeom prst="rect">
            <a:avLst/>
          </a:prstGeom>
          <a:noFill/>
          <a:ln w="12700">
            <a:solidFill>
              <a:srgbClr val="878787"/>
            </a:solidFill>
          </a:ln>
        </p:spPr>
        <p:txBody>
          <a:bodyPr vert="horz" lIns="91440" tIns="45720" rIns="91440" bIns="45720" rtlCol="0" anchor="ctr"/>
          <a:lstStyle/>
          <a:p>
            <a:endParaRPr lang="en-GB"/>
          </a:p>
        </p:txBody>
      </p:sp>
      <p:sp>
        <p:nvSpPr>
          <p:cNvPr id="6" name="Espace réservé des notes 4">
            <a:extLst>
              <a:ext uri="{FF2B5EF4-FFF2-40B4-BE49-F238E27FC236}">
                <a16:creationId xmlns:a16="http://schemas.microsoft.com/office/drawing/2014/main" id="{D3C969E9-D72B-43D0-96E0-B91161682A16}"/>
              </a:ext>
            </a:extLst>
          </p:cNvPr>
          <p:cNvSpPr>
            <a:spLocks noGrp="1"/>
          </p:cNvSpPr>
          <p:nvPr>
            <p:ph type="body" sz="quarter" idx="3"/>
          </p:nvPr>
        </p:nvSpPr>
        <p:spPr>
          <a:xfrm>
            <a:off x="147283" y="4638809"/>
            <a:ext cx="6503109" cy="4369616"/>
          </a:xfrm>
          <a:prstGeom prst="rect">
            <a:avLst/>
          </a:prstGeom>
        </p:spPr>
        <p:txBody>
          <a:bodyPr vert="horz" lIns="0" tIns="0" rIns="0" bIns="0" rtlCol="0"/>
          <a:lstStyle/>
          <a:p>
            <a:pPr marL="0" lvl="0" algn="l" defTabSz="914400" rtl="0" eaLnBrk="1" latinLnBrk="0" hangingPunct="1">
              <a:lnSpc>
                <a:spcPct val="110000"/>
              </a:lnSpc>
              <a:spcBef>
                <a:spcPts val="300"/>
              </a:spcBef>
              <a:spcAft>
                <a:spcPts val="300"/>
              </a:spcAft>
            </a:pPr>
            <a:r>
              <a:rPr lang="en-GB" noProof="0"/>
              <a:t>Click here to add text</a:t>
            </a:r>
          </a:p>
          <a:p>
            <a:pPr marL="171450" lvl="1" indent="-171450" algn="l" defTabSz="914400" rtl="0" eaLnBrk="1" latinLnBrk="0" hangingPunct="1">
              <a:lnSpc>
                <a:spcPct val="110000"/>
              </a:lnSpc>
              <a:spcBef>
                <a:spcPts val="300"/>
              </a:spcBef>
              <a:spcAft>
                <a:spcPts val="300"/>
              </a:spcAft>
              <a:buFont typeface="Wingdings" panose="05000000000000000000" pitchFamily="2" charset="2"/>
              <a:buChar char=""/>
            </a:pPr>
            <a:r>
              <a:rPr lang="en-GB" noProof="0"/>
              <a:t>First level bullet</a:t>
            </a:r>
          </a:p>
          <a:p>
            <a:pPr marL="357188" lvl="2" indent="-171450" algn="l" defTabSz="914400" rtl="0" eaLnBrk="1" latinLnBrk="0" hangingPunct="1">
              <a:lnSpc>
                <a:spcPct val="110000"/>
              </a:lnSpc>
              <a:spcBef>
                <a:spcPts val="300"/>
              </a:spcBef>
              <a:spcAft>
                <a:spcPts val="300"/>
              </a:spcAft>
              <a:buFont typeface="Barlow" panose="020B0502040204020203" pitchFamily="34" charset="0"/>
              <a:buChar char="-"/>
            </a:pPr>
            <a:r>
              <a:rPr lang="en-GB" noProof="0"/>
              <a:t>Second level bullet</a:t>
            </a:r>
          </a:p>
          <a:p>
            <a:pPr marL="628650" lvl="3" indent="-182563" algn="l" defTabSz="914400" rtl="0" eaLnBrk="1" latinLnBrk="0" hangingPunct="1">
              <a:lnSpc>
                <a:spcPct val="110000"/>
              </a:lnSpc>
              <a:spcBef>
                <a:spcPts val="300"/>
              </a:spcBef>
              <a:spcAft>
                <a:spcPts val="300"/>
              </a:spcAft>
              <a:buFont typeface="Barlow" panose="020B0604020202020204" pitchFamily="34" charset="0"/>
              <a:buChar char="•"/>
            </a:pPr>
            <a:r>
              <a:rPr lang="en-GB" noProof="0"/>
              <a:t>Third level bullet</a:t>
            </a:r>
          </a:p>
        </p:txBody>
      </p:sp>
      <p:sp>
        <p:nvSpPr>
          <p:cNvPr id="10" name="Espace réservé du numéro de diapositive 6">
            <a:extLst>
              <a:ext uri="{FF2B5EF4-FFF2-40B4-BE49-F238E27FC236}">
                <a16:creationId xmlns:a16="http://schemas.microsoft.com/office/drawing/2014/main" id="{9CC188B7-201A-41CF-A8C8-B17F56565C7C}"/>
              </a:ext>
            </a:extLst>
          </p:cNvPr>
          <p:cNvSpPr>
            <a:spLocks noGrp="1"/>
          </p:cNvSpPr>
          <p:nvPr>
            <p:ph type="sldNum" sz="quarter" idx="5"/>
          </p:nvPr>
        </p:nvSpPr>
        <p:spPr>
          <a:xfrm>
            <a:off x="56647" y="9432947"/>
            <a:ext cx="475837" cy="393677"/>
          </a:xfrm>
          <a:prstGeom prst="rect">
            <a:avLst/>
          </a:prstGeom>
        </p:spPr>
        <p:txBody>
          <a:bodyPr vert="horz" lIns="91440" tIns="45720" rIns="91440" bIns="45720" rtlCol="0" anchor="b"/>
          <a:lstStyle>
            <a:lvl1pPr algn="l">
              <a:defRPr sz="800" b="1">
                <a:latin typeface="Barlow" panose="020B0604020202020204" pitchFamily="34" charset="0"/>
              </a:defRPr>
            </a:lvl1pPr>
          </a:lstStyle>
          <a:p>
            <a:fld id="{3B8578AD-0529-46A5-84EB-6338160D5A7D}" type="slidenum">
              <a:rPr lang="en-GB" smtClean="0"/>
              <a:pPr/>
              <a:t>‹#›</a:t>
            </a:fld>
            <a:endParaRPr lang="en-GB"/>
          </a:p>
        </p:txBody>
      </p:sp>
      <p:pic>
        <p:nvPicPr>
          <p:cNvPr id="7" name="Picture 6" descr="Logo&#10;&#10;Description automatically generated">
            <a:extLst>
              <a:ext uri="{FF2B5EF4-FFF2-40B4-BE49-F238E27FC236}">
                <a16:creationId xmlns:a16="http://schemas.microsoft.com/office/drawing/2014/main" id="{33000397-2CCA-4747-8472-EE41CDE62C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9186" y="9361888"/>
            <a:ext cx="401206" cy="399306"/>
          </a:xfrm>
          <a:prstGeom prst="rect">
            <a:avLst/>
          </a:prstGeom>
        </p:spPr>
      </p:pic>
    </p:spTree>
    <p:extLst>
      <p:ext uri="{BB962C8B-B14F-4D97-AF65-F5344CB8AC3E}">
        <p14:creationId xmlns:p14="http://schemas.microsoft.com/office/powerpoint/2010/main" val="42421942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1pPr>
    <a:lvl2pPr marL="45720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2pPr>
    <a:lvl3pPr marL="91440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3pPr>
    <a:lvl4pPr marL="1371600" algn="l" defTabSz="914400" rtl="0" eaLnBrk="1" latinLnBrk="0" hangingPunct="1">
      <a:defRPr lang="en-GB" sz="1000" kern="1200" noProof="0" dirty="0">
        <a:solidFill>
          <a:schemeClr val="tx1"/>
        </a:solidFill>
        <a:latin typeface="Barlow" panose="020B0604020202020204" pitchFamily="34" charset="0"/>
        <a:ea typeface="+mn-ea"/>
        <a:cs typeface="+mn-cs"/>
      </a:defRPr>
    </a:lvl4pPr>
    <a:lvl5pPr marL="1828800" algn="l" defTabSz="914400" rtl="0" eaLnBrk="1" latinLnBrk="0" hangingPunct="1">
      <a:defRPr sz="1200" kern="1200">
        <a:solidFill>
          <a:schemeClr val="tx1"/>
        </a:solidFill>
        <a:latin typeface="Barlow"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1</a:t>
            </a:fld>
            <a:endParaRPr lang="en-GB"/>
          </a:p>
        </p:txBody>
      </p:sp>
    </p:spTree>
    <p:extLst>
      <p:ext uri="{BB962C8B-B14F-4D97-AF65-F5344CB8AC3E}">
        <p14:creationId xmlns:p14="http://schemas.microsoft.com/office/powerpoint/2010/main" val="1735202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9931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19268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3596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301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16762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57455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86078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75834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20361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63474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2</a:t>
            </a:fld>
            <a:endParaRPr lang="en-GB"/>
          </a:p>
        </p:txBody>
      </p:sp>
    </p:spTree>
    <p:extLst>
      <p:ext uri="{BB962C8B-B14F-4D97-AF65-F5344CB8AC3E}">
        <p14:creationId xmlns:p14="http://schemas.microsoft.com/office/powerpoint/2010/main" val="100603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41179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365006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66433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137333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69550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360438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589160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039589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147534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60353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4</a:t>
            </a:fld>
            <a:endParaRPr lang="en-GB"/>
          </a:p>
        </p:txBody>
      </p:sp>
    </p:spTree>
    <p:extLst>
      <p:ext uri="{BB962C8B-B14F-4D97-AF65-F5344CB8AC3E}">
        <p14:creationId xmlns:p14="http://schemas.microsoft.com/office/powerpoint/2010/main" val="9333195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771161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415168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975712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963176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66939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266839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520923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518890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558133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46</a:t>
            </a:fld>
            <a:endParaRPr lang="en-GB"/>
          </a:p>
        </p:txBody>
      </p:sp>
    </p:spTree>
    <p:extLst>
      <p:ext uri="{BB962C8B-B14F-4D97-AF65-F5344CB8AC3E}">
        <p14:creationId xmlns:p14="http://schemas.microsoft.com/office/powerpoint/2010/main" val="3928562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1772819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3006955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8</a:t>
            </a:fld>
            <a:endParaRPr lang="en-GB"/>
          </a:p>
        </p:txBody>
      </p:sp>
    </p:spTree>
    <p:extLst>
      <p:ext uri="{BB962C8B-B14F-4D97-AF65-F5344CB8AC3E}">
        <p14:creationId xmlns:p14="http://schemas.microsoft.com/office/powerpoint/2010/main" val="1906253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9</a:t>
            </a:fld>
            <a:endParaRPr lang="en-GB"/>
          </a:p>
        </p:txBody>
      </p:sp>
    </p:spTree>
    <p:extLst>
      <p:ext uri="{BB962C8B-B14F-4D97-AF65-F5344CB8AC3E}">
        <p14:creationId xmlns:p14="http://schemas.microsoft.com/office/powerpoint/2010/main" val="3019221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10</a:t>
            </a:fld>
            <a:endParaRPr lang="en-GB"/>
          </a:p>
        </p:txBody>
      </p:sp>
    </p:spTree>
    <p:extLst>
      <p:ext uri="{BB962C8B-B14F-4D97-AF65-F5344CB8AC3E}">
        <p14:creationId xmlns:p14="http://schemas.microsoft.com/office/powerpoint/2010/main" val="3418081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7040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3.xml"/></Relationships>
</file>

<file path=ppt/slideLayouts/_rels/slideLayout24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095202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4002244516"/>
      </p:ext>
    </p:extLst>
  </p:cSld>
  <p:clrMapOvr>
    <a:masterClrMapping/>
  </p:clrMapOvr>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57760602"/>
      </p:ext>
    </p:extLst>
  </p:cSld>
  <p:clrMapOvr>
    <a:masterClrMapping/>
  </p:clrMapOvr>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48770966"/>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6150069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358770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8371282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7696516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40734272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64366693"/>
      </p:ext>
    </p:extLst>
  </p:cSld>
  <p:clrMapOvr>
    <a:masterClrMapping/>
  </p:clrMapOvr>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863012458"/>
      </p:ext>
    </p:extLst>
  </p:cSld>
  <p:clrMapOvr>
    <a:masterClrMapping/>
  </p:clrMapOvr>
  <p:extLst>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2524984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299844960"/>
      </p:ext>
    </p:extLst>
  </p:cSld>
  <p:clrMapOvr>
    <a:masterClrMapping/>
  </p:clrMapOvr>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9782643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6852A6B0-9A45-45E2-BFE9-F35686C8EC7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82141898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9508321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Espace réservé du pied de page 4">
            <a:extLst>
              <a:ext uri="{FF2B5EF4-FFF2-40B4-BE49-F238E27FC236}">
                <a16:creationId xmlns:a16="http://schemas.microsoft.com/office/drawing/2014/main" id="{61DFD511-39BB-4325-A2CF-0555D866D35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91836146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137146194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01D93F4C-A370-4A83-B0CB-A8BD09D9F004}"/>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7840725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8965465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B14C269A-1D10-49EA-9F68-BE4C2C07246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354977285"/>
      </p:ext>
    </p:extLst>
  </p:cSld>
  <p:clrMapOvr>
    <a:masterClrMapping/>
  </p:clrMapOvr>
  <p:extLst>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232073198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89004085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799258237"/>
      </p:ext>
    </p:extLst>
  </p:cSld>
  <p:clrMapOvr>
    <a:masterClrMapping/>
  </p:clrMapOvr>
  <p:extLst>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0708722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6037769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6069509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Espace réservé du pied de page 4">
            <a:extLst>
              <a:ext uri="{FF2B5EF4-FFF2-40B4-BE49-F238E27FC236}">
                <a16:creationId xmlns:a16="http://schemas.microsoft.com/office/drawing/2014/main" id="{C46C6E70-5218-42A4-AEE7-BC55A8069DC0}"/>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43083853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86081129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40469577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87408527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811337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rPr>
              <a:t>© Ipsos | GP Patient Survey 2023 ICS </a:t>
            </a:r>
            <a:r>
              <a:rPr lang="en-US" sz="800" dirty="0" err="1">
                <a:solidFill>
                  <a:schemeClr val="tx1"/>
                </a:solidFill>
              </a:rPr>
              <a:t>Slidepacks</a:t>
            </a:r>
            <a:r>
              <a:rPr lang="en-US" sz="800" dirty="0">
                <a:solidFill>
                  <a:schemeClr val="tx1"/>
                </a:solidFill>
              </a:rPr>
              <a:t> | Version 1 | Public</a:t>
            </a:r>
          </a:p>
        </p:txBody>
      </p:sp>
    </p:spTree>
    <p:extLst>
      <p:ext uri="{BB962C8B-B14F-4D97-AF65-F5344CB8AC3E}">
        <p14:creationId xmlns:p14="http://schemas.microsoft.com/office/powerpoint/2010/main" val="287090999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459694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62424013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rPr>
              <a:t>© Ipsos | GP Patient Survey 2023 ICS </a:t>
            </a:r>
            <a:r>
              <a:rPr lang="en-US" sz="800" dirty="0" err="1">
                <a:solidFill>
                  <a:schemeClr val="tx1">
                    <a:lumMod val="65000"/>
                    <a:lumOff val="35000"/>
                  </a:schemeClr>
                </a:solidFill>
              </a:rPr>
              <a:t>Slidepacks</a:t>
            </a:r>
            <a:r>
              <a:rPr lang="en-US" sz="800" dirty="0">
                <a:solidFill>
                  <a:schemeClr val="tx1">
                    <a:lumMod val="65000"/>
                    <a:lumOff val="35000"/>
                  </a:schemeClr>
                </a:solidFill>
              </a:rPr>
              <a:t> | Version 1 | Public</a:t>
            </a:r>
          </a:p>
        </p:txBody>
      </p:sp>
    </p:spTree>
    <p:extLst>
      <p:ext uri="{BB962C8B-B14F-4D97-AF65-F5344CB8AC3E}">
        <p14:creationId xmlns:p14="http://schemas.microsoft.com/office/powerpoint/2010/main" val="266365988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1498388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277216309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22675564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181842934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147988256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23027922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11660964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197593315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279589272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00146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4453540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93381720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91744404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293024010"/>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960890547"/>
      </p:ext>
    </p:extLst>
  </p:cSld>
  <p:clrMapOvr>
    <a:masterClrMapping/>
  </p:clrMapOvr>
  <p:extLst>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522722291"/>
      </p:ext>
    </p:extLst>
  </p:cSld>
  <p:clrMapOvr>
    <a:masterClrMapping/>
  </p:clrMapOvr>
  <p:extLst>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3929663159"/>
      </p:ext>
    </p:extLst>
  </p:cSld>
  <p:clrMapOvr>
    <a:masterClrMapping/>
  </p:clrMapOvr>
  <p:extLst>
    <p:ext uri="{DCECCB84-F9BA-43D5-87BE-67443E8EF086}">
      <p15:sldGuideLst xmlns:p15="http://schemas.microsoft.com/office/powerpoint/2012/main"/>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
        <p:nvSpPr>
          <p:cNvPr id="14" name="Espace réservé du pied de page 4">
            <a:extLst>
              <a:ext uri="{FF2B5EF4-FFF2-40B4-BE49-F238E27FC236}">
                <a16:creationId xmlns:a16="http://schemas.microsoft.com/office/drawing/2014/main" id="{36E2B109-27B1-408C-AB1D-AB069C9A253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86881765"/>
      </p:ext>
    </p:extLst>
  </p:cSld>
  <p:clrMapOvr>
    <a:masterClrMapping/>
  </p:clrMapOvr>
  <p:extLst>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389757375"/>
      </p:ext>
    </p:extLst>
  </p:cSld>
  <p:clrMapOvr>
    <a:masterClrMapping/>
  </p:clrMapOvr>
  <p:extLst>
    <p:ext uri="{DCECCB84-F9BA-43D5-87BE-67443E8EF086}">
      <p15:sldGuideLst xmlns:p15="http://schemas.microsoft.com/office/powerpoint/2012/main"/>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7" name="Espace réservé du pied de page 4">
            <a:extLst>
              <a:ext uri="{FF2B5EF4-FFF2-40B4-BE49-F238E27FC236}">
                <a16:creationId xmlns:a16="http://schemas.microsoft.com/office/drawing/2014/main" id="{913D19CE-91D9-4CEC-BDD2-05908698867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379512194"/>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97755713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9776442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42448898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1443677751"/>
      </p:ext>
    </p:extLst>
  </p:cSld>
  <p:clrMapOvr>
    <a:masterClrMapping/>
  </p:clrMapOvr>
  <p:extLst>
    <p:ext uri="{DCECCB84-F9BA-43D5-87BE-67443E8EF086}">
      <p15:sldGuideLst xmlns:p15="http://schemas.microsoft.com/office/powerpoint/2012/main"/>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
        <p:nvSpPr>
          <p:cNvPr id="7" name="Espace réservé du pied de page 4">
            <a:extLst>
              <a:ext uri="{FF2B5EF4-FFF2-40B4-BE49-F238E27FC236}">
                <a16:creationId xmlns:a16="http://schemas.microsoft.com/office/drawing/2014/main" id="{45DEF316-4D68-4164-A22C-4AC8730B4F5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963666708"/>
      </p:ext>
    </p:extLst>
  </p:cSld>
  <p:clrMapOvr>
    <a:masterClrMapping/>
  </p:clrMapOvr>
  <p:extLst>
    <p:ext uri="{DCECCB84-F9BA-43D5-87BE-67443E8EF086}">
      <p15:sldGuideLst xmlns:p15="http://schemas.microsoft.com/office/powerpoint/2012/main"/>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0" name="Espace réservé du pied de page 4">
            <a:extLst>
              <a:ext uri="{FF2B5EF4-FFF2-40B4-BE49-F238E27FC236}">
                <a16:creationId xmlns:a16="http://schemas.microsoft.com/office/drawing/2014/main" id="{3E26572D-12C7-403B-B402-F5696EC178E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320077894"/>
      </p:ext>
    </p:extLst>
  </p:cSld>
  <p:clrMapOvr>
    <a:masterClrMapping/>
  </p:clrMapOvr>
  <p:extLst>
    <p:ext uri="{DCECCB84-F9BA-43D5-87BE-67443E8EF086}">
      <p15:sldGuideLst xmlns:p15="http://schemas.microsoft.com/office/powerpoint/2012/main"/>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
        <p:nvSpPr>
          <p:cNvPr id="7" name="Espace réservé du pied de page 4">
            <a:extLst>
              <a:ext uri="{FF2B5EF4-FFF2-40B4-BE49-F238E27FC236}">
                <a16:creationId xmlns:a16="http://schemas.microsoft.com/office/drawing/2014/main" id="{2B84C1F8-8D83-438E-AA46-599824AAF83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10585102"/>
      </p:ext>
    </p:extLst>
  </p:cSld>
  <p:clrMapOvr>
    <a:masterClrMapping/>
  </p:clrMapOvr>
  <p:extLst>
    <p:ext uri="{DCECCB84-F9BA-43D5-87BE-67443E8EF086}">
      <p15:sldGuideLst xmlns:p15="http://schemas.microsoft.com/office/powerpoint/2012/main"/>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153254911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544253272"/>
      </p:ext>
    </p:extLst>
  </p:cSld>
  <p:clrMapOvr>
    <a:masterClrMapping/>
  </p:clrMapOvr>
  <p:extLst>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684912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userDrawn="1">
  <p:cSld name="1_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969578259"/>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24746090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269215364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991587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Espace réservé du pied de page 4">
            <a:extLst>
              <a:ext uri="{FF2B5EF4-FFF2-40B4-BE49-F238E27FC236}">
                <a16:creationId xmlns:a16="http://schemas.microsoft.com/office/drawing/2014/main" id="{6F091BAF-E9B6-458B-8B30-6AE60E0C7A17}"/>
              </a:ext>
            </a:extLst>
          </p:cNvPr>
          <p:cNvSpPr txBox="1">
            <a:spLocks/>
          </p:cNvSpPr>
          <p:nvPr userDrawn="1"/>
        </p:nvSpPr>
        <p:spPr>
          <a:xfrm>
            <a:off x="741600" y="6551318"/>
            <a:ext cx="316913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latin typeface="Arial" panose="020B0604020202020204" pitchFamily="34" charset="0"/>
                <a:cs typeface="Arial" panose="020B0604020202020204" pitchFamily="34" charset="0"/>
              </a:rPr>
              <a:t>Maternity Services Survey | 2023 | R1H | Barts Health NHS Trust</a:t>
            </a:r>
          </a:p>
        </p:txBody>
      </p:sp>
    </p:spTree>
    <p:extLst>
      <p:ext uri="{BB962C8B-B14F-4D97-AF65-F5344CB8AC3E}">
        <p14:creationId xmlns:p14="http://schemas.microsoft.com/office/powerpoint/2010/main" val="1361935542"/>
      </p:ext>
    </p:extLst>
  </p:cSld>
  <p:clrMapOvr>
    <a:masterClrMapping/>
  </p:clrMapOvr>
  <p:extLst>
    <p:ext uri="{DCECCB84-F9BA-43D5-87BE-67443E8EF086}">
      <p15:sldGuideLst xmlns:p15="http://schemas.microsoft.com/office/powerpoint/2012/main"/>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335036075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17071318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solidFill>
              <a:schemeClr val="bg2"/>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solidFill>
              <a:schemeClr val="tx2"/>
            </a:solid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3" name="Slide Number Placeholder 15">
            <a:extLst>
              <a:ext uri="{FF2B5EF4-FFF2-40B4-BE49-F238E27FC236}">
                <a16:creationId xmlns:a16="http://schemas.microsoft.com/office/drawing/2014/main" id="{AE74F52E-C753-0A9D-40B7-2DAA9503EB88}"/>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Espace réservé du pied de page 4">
            <a:extLst>
              <a:ext uri="{FF2B5EF4-FFF2-40B4-BE49-F238E27FC236}">
                <a16:creationId xmlns:a16="http://schemas.microsoft.com/office/drawing/2014/main" id="{56DFFA34-B591-354C-5476-052A290515FB}"/>
              </a:ext>
            </a:extLst>
          </p:cNvPr>
          <p:cNvSpPr txBox="1">
            <a:spLocks/>
          </p:cNvSpPr>
          <p:nvPr userDrawn="1"/>
        </p:nvSpPr>
        <p:spPr>
          <a:xfrm>
            <a:off x="817200" y="6515735"/>
            <a:ext cx="37878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rgbClr val="F9FDFA"/>
                </a:solidFill>
              </a:rPr>
              <a:t>© Ipsos | National Diabetes Experience Survey ICS </a:t>
            </a:r>
            <a:r>
              <a:rPr lang="en-US" sz="800" dirty="0" err="1">
                <a:solidFill>
                  <a:srgbClr val="F9FDFA"/>
                </a:solidFill>
              </a:rPr>
              <a:t>Slidepacks</a:t>
            </a:r>
            <a:r>
              <a:rPr lang="en-US" sz="800" dirty="0">
                <a:solidFill>
                  <a:srgbClr val="F9FDFA"/>
                </a:solidFill>
              </a:rPr>
              <a:t> | Version 1 | Public</a:t>
            </a:r>
          </a:p>
        </p:txBody>
      </p:sp>
    </p:spTree>
    <p:extLst>
      <p:ext uri="{BB962C8B-B14F-4D97-AF65-F5344CB8AC3E}">
        <p14:creationId xmlns:p14="http://schemas.microsoft.com/office/powerpoint/2010/main" val="3168226150"/>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2" name="Espace réservé du pied de page 4">
            <a:extLst>
              <a:ext uri="{FF2B5EF4-FFF2-40B4-BE49-F238E27FC236}">
                <a16:creationId xmlns:a16="http://schemas.microsoft.com/office/drawing/2014/main" id="{60107C37-60DE-4CF7-8363-4B22497BEBF5}"/>
              </a:ext>
            </a:extLst>
          </p:cNvPr>
          <p:cNvSpPr txBox="1">
            <a:spLocks/>
          </p:cNvSpPr>
          <p:nvPr userDrawn="1"/>
        </p:nvSpPr>
        <p:spPr>
          <a:xfrm>
            <a:off x="450000" y="6511768"/>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rPr>
              <a:t>© Ipsos | GP Patient Survey 2023 ICS </a:t>
            </a:r>
            <a:r>
              <a:rPr lang="en-US" sz="800" dirty="0" err="1">
                <a:solidFill>
                  <a:schemeClr val="tx1"/>
                </a:solidFill>
              </a:rPr>
              <a:t>Slidepacks</a:t>
            </a:r>
            <a:r>
              <a:rPr lang="en-US" sz="800" dirty="0">
                <a:solidFill>
                  <a:schemeClr val="tx1"/>
                </a:solidFill>
              </a:rPr>
              <a:t> | Version 1 | Public</a:t>
            </a: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1238657972"/>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17" name="Slide Number Placeholder 15">
            <a:extLst>
              <a:ext uri="{FF2B5EF4-FFF2-40B4-BE49-F238E27FC236}">
                <a16:creationId xmlns:a16="http://schemas.microsoft.com/office/drawing/2014/main" id="{76D6A3BB-2C2E-3346-27D5-D76100A401A7}"/>
              </a:ext>
            </a:extLst>
          </p:cNvPr>
          <p:cNvSpPr>
            <a:spLocks noGrp="1"/>
          </p:cNvSpPr>
          <p:nvPr>
            <p:ph type="sldNum" sz="quarter" idx="4"/>
          </p:nvPr>
        </p:nvSpPr>
        <p:spPr>
          <a:xfrm>
            <a:off x="437230" y="6428709"/>
            <a:ext cx="236538" cy="215444"/>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78F1C028-7A3E-4969-9510-71EDAD1386A0}" type="slidenum">
              <a:rPr lang="en-GB" smtClean="0"/>
              <a:pPr/>
              <a:t>‹#›</a:t>
            </a:fld>
            <a:endParaRPr lang="en-GB"/>
          </a:p>
        </p:txBody>
      </p:sp>
    </p:spTree>
    <p:extLst>
      <p:ext uri="{BB962C8B-B14F-4D97-AF65-F5344CB8AC3E}">
        <p14:creationId xmlns:p14="http://schemas.microsoft.com/office/powerpoint/2010/main" val="2673662579"/>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383776732"/>
      </p:ext>
    </p:extLst>
  </p:cSld>
  <p:clrMapOvr>
    <a:masterClrMapping/>
  </p:clrMapOvr>
  <p:extLst>
    <p:ext uri="{DCECCB84-F9BA-43D5-87BE-67443E8EF086}">
      <p15:sldGuideLst xmlns:p15="http://schemas.microsoft.com/office/powerpoint/2012/main"/>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796346800"/>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33925569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7AE34A6E-E6F7-4F88-A4FA-58C3B6748C2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47072972"/>
      </p:ext>
    </p:extLst>
  </p:cSld>
  <p:clrMapOvr>
    <a:masterClrMapping/>
  </p:clrMapOvr>
  <p:extLst>
    <p:ext uri="{DCECCB84-F9BA-43D5-87BE-67443E8EF086}">
      <p15:sldGuideLst xmlns:p15="http://schemas.microsoft.com/office/powerpoint/2012/main"/>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10" name="Espace réservé du pied de page 4">
            <a:extLst>
              <a:ext uri="{FF2B5EF4-FFF2-40B4-BE49-F238E27FC236}">
                <a16:creationId xmlns:a16="http://schemas.microsoft.com/office/drawing/2014/main" id="{E3A80F33-7DB3-49CF-B9CE-6D38ABE37478}"/>
              </a:ext>
            </a:extLst>
          </p:cNvPr>
          <p:cNvSpPr txBox="1">
            <a:spLocks/>
          </p:cNvSpPr>
          <p:nvPr userDrawn="1"/>
        </p:nvSpPr>
        <p:spPr>
          <a:xfrm>
            <a:off x="817200" y="6399123"/>
            <a:ext cx="3049406"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73507843"/>
      </p:ext>
    </p:extLst>
  </p:cSld>
  <p:clrMapOvr>
    <a:masterClrMapping/>
  </p:clrMapOvr>
  <p:extLst>
    <p:ext uri="{DCECCB84-F9BA-43D5-87BE-67443E8EF086}">
      <p15:sldGuideLst xmlns:p15="http://schemas.microsoft.com/office/powerpoint/2012/main"/>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
        <p:nvSpPr>
          <p:cNvPr id="2" name="Slide Number Placeholder 15">
            <a:extLst>
              <a:ext uri="{FF2B5EF4-FFF2-40B4-BE49-F238E27FC236}">
                <a16:creationId xmlns:a16="http://schemas.microsoft.com/office/drawing/2014/main" id="{2B372B2C-F8E0-B751-22C0-F1EED6BCF063}"/>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b="0" smtClean="0"/>
              <a:pPr/>
              <a:t>‹#›</a:t>
            </a:fld>
            <a:r>
              <a:rPr lang="en-GB"/>
              <a:t> </a:t>
            </a:r>
          </a:p>
        </p:txBody>
      </p:sp>
    </p:spTree>
    <p:extLst>
      <p:ext uri="{BB962C8B-B14F-4D97-AF65-F5344CB8AC3E}">
        <p14:creationId xmlns:p14="http://schemas.microsoft.com/office/powerpoint/2010/main" val="955934396"/>
      </p:ext>
    </p:extLst>
  </p:cSld>
  <p:clrMapOvr>
    <a:masterClrMapping/>
  </p:clrMapOvr>
  <p:extLst>
    <p:ext uri="{DCECCB84-F9BA-43D5-87BE-67443E8EF086}">
      <p15:sldGuideLst xmlns:p15="http://schemas.microsoft.com/office/powerpoint/2012/main"/>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9872650F-E709-4BEC-9457-0A529F1DCCB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3448278060"/>
      </p:ext>
    </p:extLst>
  </p:cSld>
  <p:clrMapOvr>
    <a:masterClrMapping/>
  </p:clrMapOvr>
  <p:extLst>
    <p:ext uri="{DCECCB84-F9BA-43D5-87BE-67443E8EF086}">
      <p15:sldGuideLst xmlns:p15="http://schemas.microsoft.com/office/powerpoint/2012/main"/>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78839602"/>
      </p:ext>
    </p:extLst>
  </p:cSld>
  <p:clrMapOvr>
    <a:masterClrMapping/>
  </p:clrMapOvr>
  <p:extLst>
    <p:ext uri="{DCECCB84-F9BA-43D5-87BE-67443E8EF086}">
      <p15:sldGuideLst xmlns:p15="http://schemas.microsoft.com/office/powerpoint/2012/main"/>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4D858B38-B85F-4966-8228-5E1C91D36FA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335064405"/>
      </p:ext>
    </p:extLst>
  </p:cSld>
  <p:clrMapOvr>
    <a:masterClrMapping/>
  </p:clrMapOvr>
  <p:extLst>
    <p:ext uri="{DCECCB84-F9BA-43D5-87BE-67443E8EF086}">
      <p15:sldGuideLst xmlns:p15="http://schemas.microsoft.com/office/powerpoint/2012/main"/>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6526414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FAC3629F-FEC8-46FB-8B66-F8B62678469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48666785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62870950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291F5A5E-1020-4082-A263-DAA0C057C5E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9038359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13157966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8761930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05402700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61587785"/>
      </p:ext>
    </p:extLst>
  </p:cSld>
  <p:clrMapOvr>
    <a:masterClrMapping/>
  </p:clrMapOvr>
  <p:extLst>
    <p:ext uri="{DCECCB84-F9BA-43D5-87BE-67443E8EF086}">
      <p15:sldGuideLst xmlns:p15="http://schemas.microsoft.com/office/powerpoint/2012/main"/>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60183759"/>
      </p:ext>
    </p:extLst>
  </p:cSld>
  <p:clrMapOvr>
    <a:masterClrMapping/>
  </p:clrMapOvr>
  <p:extLst>
    <p:ext uri="{DCECCB84-F9BA-43D5-87BE-67443E8EF086}">
      <p15:sldGuideLst xmlns:p15="http://schemas.microsoft.com/office/powerpoint/2012/main"/>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7906553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89377966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2272924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44225572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259284858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316681803"/>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610584935"/>
      </p:ext>
    </p:extLst>
  </p:cSld>
  <p:clrMapOvr>
    <a:masterClrMapping/>
  </p:clrMapOvr>
  <p:extLst>
    <p:ext uri="{DCECCB84-F9BA-43D5-87BE-67443E8EF086}">
      <p15:sldGuideLst xmlns:p15="http://schemas.microsoft.com/office/powerpoint/2012/main"/>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785746354"/>
      </p:ext>
    </p:extLst>
  </p:cSld>
  <p:clrMapOvr>
    <a:masterClrMapping/>
  </p:clrMapOvr>
  <p:extLst>
    <p:ext uri="{DCECCB84-F9BA-43D5-87BE-67443E8EF086}">
      <p15:sldGuideLst xmlns:p15="http://schemas.microsoft.com/office/powerpoint/2012/main"/>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51862243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00698494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6852A6B0-9A45-45E2-BFE9-F35686C8EC7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29227075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0768267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Espace réservé du pied de page 4">
            <a:extLst>
              <a:ext uri="{FF2B5EF4-FFF2-40B4-BE49-F238E27FC236}">
                <a16:creationId xmlns:a16="http://schemas.microsoft.com/office/drawing/2014/main" id="{61DFD511-39BB-4325-A2CF-0555D866D35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66185566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139703775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01D93F4C-A370-4A83-B0CB-A8BD09D9F004}"/>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3750861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2767677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B14C269A-1D10-49EA-9F68-BE4C2C07246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44232273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a:solidFill>
            <a:srgbClr val="005EB8"/>
          </a:solidFill>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grp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grp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7" name="Slide Number Placeholder 15">
            <a:extLst>
              <a:ext uri="{FF2B5EF4-FFF2-40B4-BE49-F238E27FC236}">
                <a16:creationId xmlns:a16="http://schemas.microsoft.com/office/drawing/2014/main" id="{2832196E-E99D-9700-404F-8C3A3AC54B03}"/>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89B1B0CA-46FD-4F22-8D97-663A9EEF6383}" type="slidenum">
              <a:rPr lang="en-GB" smtClean="0"/>
              <a:pPr/>
              <a:t>‹#›</a:t>
            </a:fld>
            <a:r>
              <a:rPr lang="en-GB"/>
              <a:t> </a:t>
            </a:r>
          </a:p>
        </p:txBody>
      </p:sp>
    </p:spTree>
    <p:extLst>
      <p:ext uri="{BB962C8B-B14F-4D97-AF65-F5344CB8AC3E}">
        <p14:creationId xmlns:p14="http://schemas.microsoft.com/office/powerpoint/2010/main" val="4089395696"/>
      </p:ext>
    </p:extLst>
  </p:cSld>
  <p:clrMapOvr>
    <a:masterClrMapping/>
  </p:clrMapOvr>
  <p:hf hdr="0" ftr="0" dt="0"/>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144341925"/>
      </p:ext>
    </p:extLst>
  </p:cSld>
  <p:clrMapOvr>
    <a:masterClrMapping/>
  </p:clrMapOvr>
  <p:extLst>
    <p:ext uri="{DCECCB84-F9BA-43D5-87BE-67443E8EF086}">
      <p15:sldGuideLst xmlns:p15="http://schemas.microsoft.com/office/powerpoint/2012/main"/>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40316585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765815355"/>
      </p:ext>
    </p:extLst>
  </p:cSld>
  <p:clrMapOvr>
    <a:masterClrMapping/>
  </p:clrMapOvr>
  <p:extLst>
    <p:ext uri="{DCECCB84-F9BA-43D5-87BE-67443E8EF086}">
      <p15:sldGuideLst xmlns:p15="http://schemas.microsoft.com/office/powerpoint/2012/main"/>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96858944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333709413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17247911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Espace réservé du pied de page 4">
            <a:extLst>
              <a:ext uri="{FF2B5EF4-FFF2-40B4-BE49-F238E27FC236}">
                <a16:creationId xmlns:a16="http://schemas.microsoft.com/office/drawing/2014/main" id="{C46C6E70-5218-42A4-AEE7-BC55A8069DC0}"/>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914941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70787528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56377213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96991216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2704010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52719711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solidFill>
              </a:rPr>
              <a:t>© Ipsos | GP Patient Survey 2023 ICS Slidepacks | Version 1 | Public</a:t>
            </a:r>
          </a:p>
        </p:txBody>
      </p:sp>
    </p:spTree>
    <p:extLst>
      <p:ext uri="{BB962C8B-B14F-4D97-AF65-F5344CB8AC3E}">
        <p14:creationId xmlns:p14="http://schemas.microsoft.com/office/powerpoint/2010/main" val="161692629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0604002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lumMod val="65000"/>
                    <a:lumOff val="35000"/>
                  </a:schemeClr>
                </a:solidFill>
              </a:rPr>
              <a:t>© Ipsos | GP Patient Survey 2023 ICS Slidepacks | Version 1 | Public</a:t>
            </a:r>
          </a:p>
        </p:txBody>
      </p:sp>
    </p:spTree>
    <p:extLst>
      <p:ext uri="{BB962C8B-B14F-4D97-AF65-F5344CB8AC3E}">
        <p14:creationId xmlns:p14="http://schemas.microsoft.com/office/powerpoint/2010/main" val="110253197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43864374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43583862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20392613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185718903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51286862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64353308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32661893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1137331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49232958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198723409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41197236"/>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493455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87535466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348278508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935587818"/>
      </p:ext>
    </p:extLst>
  </p:cSld>
  <p:clrMapOvr>
    <a:masterClrMapping/>
  </p:clrMapOvr>
  <p:extLst>
    <p:ext uri="{DCECCB84-F9BA-43D5-87BE-67443E8EF086}">
      <p15:sldGuideLst xmlns:p15="http://schemas.microsoft.com/office/powerpoint/2012/main"/>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08389469"/>
      </p:ext>
    </p:extLst>
  </p:cSld>
  <p:clrMapOvr>
    <a:masterClrMapping/>
  </p:clrMapOvr>
  <p:extLst>
    <p:ext uri="{DCECCB84-F9BA-43D5-87BE-67443E8EF086}">
      <p15:sldGuideLst xmlns:p15="http://schemas.microsoft.com/office/powerpoint/2012/main"/>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2790934437"/>
      </p:ext>
    </p:extLst>
  </p:cSld>
  <p:clrMapOvr>
    <a:masterClrMapping/>
  </p:clrMapOvr>
  <p:extLst>
    <p:ext uri="{DCECCB84-F9BA-43D5-87BE-67443E8EF086}">
      <p15:sldGuideLst xmlns:p15="http://schemas.microsoft.com/office/powerpoint/2012/main"/>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1336386745"/>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37313229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1410185"/>
      </p:ext>
    </p:extLst>
  </p:cSld>
  <p:clrMapOvr>
    <a:masterClrMapping/>
  </p:clrMapOvr>
  <p:extLst>
    <p:ext uri="{DCECCB84-F9BA-43D5-87BE-67443E8EF086}">
      <p15:sldGuideLst xmlns:p15="http://schemas.microsoft.com/office/powerpoint/2012/main"/>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58744695"/>
      </p:ext>
    </p:extLst>
  </p:cSld>
  <p:clrMapOvr>
    <a:masterClrMapping/>
  </p:clrMapOvr>
  <p:extLst>
    <p:ext uri="{DCECCB84-F9BA-43D5-87BE-67443E8EF086}">
      <p15:sldGuideLst xmlns:p15="http://schemas.microsoft.com/office/powerpoint/2012/main"/>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6771497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55146324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3030285905"/>
      </p:ext>
    </p:extLst>
  </p:cSld>
  <p:clrMapOvr>
    <a:masterClrMapping/>
  </p:clrMapOvr>
  <p:extLst>
    <p:ext uri="{DCECCB84-F9BA-43D5-87BE-67443E8EF086}">
      <p15:sldGuideLst xmlns:p15="http://schemas.microsoft.com/office/powerpoint/2012/main"/>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Tree>
    <p:extLst>
      <p:ext uri="{BB962C8B-B14F-4D97-AF65-F5344CB8AC3E}">
        <p14:creationId xmlns:p14="http://schemas.microsoft.com/office/powerpoint/2010/main" val="1333238822"/>
      </p:ext>
    </p:extLst>
  </p:cSld>
  <p:clrMapOvr>
    <a:masterClrMapping/>
  </p:clrMapOvr>
  <p:extLst>
    <p:ext uri="{DCECCB84-F9BA-43D5-87BE-67443E8EF086}">
      <p15:sldGuideLst xmlns:p15="http://schemas.microsoft.com/office/powerpoint/2012/main"/>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883986184"/>
      </p:ext>
    </p:extLst>
  </p:cSld>
  <p:clrMapOvr>
    <a:masterClrMapping/>
  </p:clrMapOvr>
  <p:extLst>
    <p:ext uri="{DCECCB84-F9BA-43D5-87BE-67443E8EF086}">
      <p15:sldGuideLst xmlns:p15="http://schemas.microsoft.com/office/powerpoint/2012/main"/>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Tree>
    <p:extLst>
      <p:ext uri="{BB962C8B-B14F-4D97-AF65-F5344CB8AC3E}">
        <p14:creationId xmlns:p14="http://schemas.microsoft.com/office/powerpoint/2010/main" val="1184028554"/>
      </p:ext>
    </p:extLst>
  </p:cSld>
  <p:clrMapOvr>
    <a:masterClrMapping/>
  </p:clrMapOvr>
  <p:extLst>
    <p:ext uri="{DCECCB84-F9BA-43D5-87BE-67443E8EF086}">
      <p15:sldGuideLst xmlns:p15="http://schemas.microsoft.com/office/powerpoint/2012/main"/>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181617429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980855233"/>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29905962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98754098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103381812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6289430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a:xfrm>
            <a:off x="437230" y="6279028"/>
            <a:ext cx="304370" cy="365125"/>
          </a:xfrm>
          <a:prstGeom prst="rect">
            <a:avLst/>
          </a:prstGeom>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27384360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3571676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55763915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326300941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13042220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15963939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2745890781"/>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69817196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008485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1823064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330700967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1959743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6081270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144453762"/>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14855732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899423774"/>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4503117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4" name="Espace réservé du pied de page 4">
            <a:extLst>
              <a:ext uri="{FF2B5EF4-FFF2-40B4-BE49-F238E27FC236}">
                <a16:creationId xmlns:a16="http://schemas.microsoft.com/office/drawing/2014/main" id="{8B85074C-AB51-0A4F-5883-01DA2C7E5DBD}"/>
              </a:ext>
            </a:extLst>
          </p:cNvPr>
          <p:cNvSpPr txBox="1">
            <a:spLocks/>
          </p:cNvSpPr>
          <p:nvPr userDrawn="1"/>
        </p:nvSpPr>
        <p:spPr>
          <a:xfrm>
            <a:off x="45000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NORTH EAST AND NORTH CUMBRIA INTEGRATED CARE SYSTEM | Public</a:t>
            </a:r>
          </a:p>
        </p:txBody>
      </p:sp>
    </p:spTree>
    <p:extLst>
      <p:ext uri="{BB962C8B-B14F-4D97-AF65-F5344CB8AC3E}">
        <p14:creationId xmlns:p14="http://schemas.microsoft.com/office/powerpoint/2010/main" val="1306074245"/>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3324383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77436044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98085172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3392378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3312603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30515717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9214797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1571875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rPr>
              <a:t>© Ipsos | GP Patient Survey 2023 ICS </a:t>
            </a:r>
            <a:r>
              <a:rPr lang="en-US" sz="800" dirty="0" err="1">
                <a:solidFill>
                  <a:schemeClr val="tx1">
                    <a:lumMod val="65000"/>
                    <a:lumOff val="35000"/>
                  </a:schemeClr>
                </a:solidFill>
              </a:rPr>
              <a:t>Slidepacks</a:t>
            </a:r>
            <a:r>
              <a:rPr lang="en-US" sz="800" dirty="0">
                <a:solidFill>
                  <a:schemeClr val="tx1">
                    <a:lumMod val="65000"/>
                    <a:lumOff val="35000"/>
                  </a:schemeClr>
                </a:solidFill>
              </a:rPr>
              <a:t> | Version 1 | Public</a:t>
            </a:r>
          </a:p>
        </p:txBody>
      </p:sp>
    </p:spTree>
    <p:extLst>
      <p:ext uri="{BB962C8B-B14F-4D97-AF65-F5344CB8AC3E}">
        <p14:creationId xmlns:p14="http://schemas.microsoft.com/office/powerpoint/2010/main" val="23665310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33729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2078264194"/>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9794876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2691452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36254344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21588201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34686063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28702909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94825306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173527695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8357242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4118468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548006557"/>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347853734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021871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42453650"/>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352528735"/>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1571279152"/>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3257928748"/>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94902490"/>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52483992"/>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356214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011243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445641507"/>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2411283881"/>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Tree>
    <p:extLst>
      <p:ext uri="{BB962C8B-B14F-4D97-AF65-F5344CB8AC3E}">
        <p14:creationId xmlns:p14="http://schemas.microsoft.com/office/powerpoint/2010/main" val="1088953766"/>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4100274"/>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Tree>
    <p:extLst>
      <p:ext uri="{BB962C8B-B14F-4D97-AF65-F5344CB8AC3E}">
        <p14:creationId xmlns:p14="http://schemas.microsoft.com/office/powerpoint/2010/main" val="3112300975"/>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6920407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840288584"/>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6725101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userDrawn="1">
  <p:cSld name="1_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1633174694"/>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14748399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30930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3077849551"/>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872543827"/>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a:xfrm>
            <a:off x="437230" y="6279028"/>
            <a:ext cx="304370" cy="365125"/>
          </a:xfrm>
          <a:prstGeom prst="rect">
            <a:avLst/>
          </a:prstGeom>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127982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53379981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solidFill>
              <a:schemeClr val="bg2"/>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solidFill>
              <a:schemeClr val="tx2"/>
            </a:solid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3" name="Espace réservé du pied de page 4">
            <a:extLst>
              <a:ext uri="{FF2B5EF4-FFF2-40B4-BE49-F238E27FC236}">
                <a16:creationId xmlns:a16="http://schemas.microsoft.com/office/drawing/2014/main" id="{BD62EE86-031F-33D5-B3F3-7686DECC4548}"/>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NORTH EAST AND NORTH CUMBRIA INTEGRATED CARE SYSTEM | Public</a:t>
            </a:r>
          </a:p>
        </p:txBody>
      </p:sp>
    </p:spTree>
    <p:extLst>
      <p:ext uri="{BB962C8B-B14F-4D97-AF65-F5344CB8AC3E}">
        <p14:creationId xmlns:p14="http://schemas.microsoft.com/office/powerpoint/2010/main" val="592289856"/>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3447804454"/>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3" name="Slide Number Placeholder 15">
            <a:extLst>
              <a:ext uri="{FF2B5EF4-FFF2-40B4-BE49-F238E27FC236}">
                <a16:creationId xmlns:a16="http://schemas.microsoft.com/office/drawing/2014/main" id="{224E44C9-8B82-63D7-8A0D-63F5DB3A815B}"/>
              </a:ext>
            </a:extLst>
          </p:cNvPr>
          <p:cNvSpPr>
            <a:spLocks noGrp="1"/>
          </p:cNvSpPr>
          <p:nvPr>
            <p:ph type="sldNum" sz="quarter" idx="4"/>
          </p:nvPr>
        </p:nvSpPr>
        <p:spPr>
          <a:xfrm>
            <a:off x="450000" y="6508504"/>
            <a:ext cx="153294" cy="137572"/>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4129740297"/>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09606257"/>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28168165"/>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7AE34A6E-E6F7-4F88-A4FA-58C3B6748C2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06186836"/>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341326502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753746599"/>
      </p:ext>
    </p:extLst>
  </p:cSld>
  <p:clrMapOvr>
    <a:masterClrMapping/>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2193895033"/>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2989312123"/>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67273559"/>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57306441"/>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0432771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66289248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71003287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524978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1088996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51598278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107.xml"/><Relationship Id="rId21" Type="http://schemas.openxmlformats.org/officeDocument/2006/relationships/slideLayout" Target="../slideLayouts/slideLayout102.xml"/><Relationship Id="rId42" Type="http://schemas.openxmlformats.org/officeDocument/2006/relationships/slideLayout" Target="../slideLayouts/slideLayout123.xml"/><Relationship Id="rId47" Type="http://schemas.openxmlformats.org/officeDocument/2006/relationships/slideLayout" Target="../slideLayouts/slideLayout128.xml"/><Relationship Id="rId63" Type="http://schemas.openxmlformats.org/officeDocument/2006/relationships/slideLayout" Target="../slideLayouts/slideLayout144.xml"/><Relationship Id="rId68" Type="http://schemas.openxmlformats.org/officeDocument/2006/relationships/slideLayout" Target="../slideLayouts/slideLayout149.xml"/><Relationship Id="rId84" Type="http://schemas.openxmlformats.org/officeDocument/2006/relationships/image" Target="../media/image1.png"/><Relationship Id="rId16" Type="http://schemas.openxmlformats.org/officeDocument/2006/relationships/slideLayout" Target="../slideLayouts/slideLayout97.xml"/><Relationship Id="rId11" Type="http://schemas.openxmlformats.org/officeDocument/2006/relationships/slideLayout" Target="../slideLayouts/slideLayout92.xml"/><Relationship Id="rId32" Type="http://schemas.openxmlformats.org/officeDocument/2006/relationships/slideLayout" Target="../slideLayouts/slideLayout113.xml"/><Relationship Id="rId37" Type="http://schemas.openxmlformats.org/officeDocument/2006/relationships/slideLayout" Target="../slideLayouts/slideLayout118.xml"/><Relationship Id="rId53" Type="http://schemas.openxmlformats.org/officeDocument/2006/relationships/slideLayout" Target="../slideLayouts/slideLayout134.xml"/><Relationship Id="rId58" Type="http://schemas.openxmlformats.org/officeDocument/2006/relationships/slideLayout" Target="../slideLayouts/slideLayout139.xml"/><Relationship Id="rId74" Type="http://schemas.openxmlformats.org/officeDocument/2006/relationships/slideLayout" Target="../slideLayouts/slideLayout155.xml"/><Relationship Id="rId79" Type="http://schemas.openxmlformats.org/officeDocument/2006/relationships/slideLayout" Target="../slideLayouts/slideLayout160.xml"/><Relationship Id="rId5" Type="http://schemas.openxmlformats.org/officeDocument/2006/relationships/slideLayout" Target="../slideLayouts/slideLayout86.xml"/><Relationship Id="rId61" Type="http://schemas.openxmlformats.org/officeDocument/2006/relationships/slideLayout" Target="../slideLayouts/slideLayout142.xml"/><Relationship Id="rId82" Type="http://schemas.openxmlformats.org/officeDocument/2006/relationships/slideLayout" Target="../slideLayouts/slideLayout163.xml"/><Relationship Id="rId19" Type="http://schemas.openxmlformats.org/officeDocument/2006/relationships/slideLayout" Target="../slideLayouts/slideLayout100.xml"/><Relationship Id="rId14" Type="http://schemas.openxmlformats.org/officeDocument/2006/relationships/slideLayout" Target="../slideLayouts/slideLayout95.xml"/><Relationship Id="rId22" Type="http://schemas.openxmlformats.org/officeDocument/2006/relationships/slideLayout" Target="../slideLayouts/slideLayout103.xml"/><Relationship Id="rId27" Type="http://schemas.openxmlformats.org/officeDocument/2006/relationships/slideLayout" Target="../slideLayouts/slideLayout108.xml"/><Relationship Id="rId30" Type="http://schemas.openxmlformats.org/officeDocument/2006/relationships/slideLayout" Target="../slideLayouts/slideLayout111.xml"/><Relationship Id="rId35" Type="http://schemas.openxmlformats.org/officeDocument/2006/relationships/slideLayout" Target="../slideLayouts/slideLayout116.xml"/><Relationship Id="rId43" Type="http://schemas.openxmlformats.org/officeDocument/2006/relationships/slideLayout" Target="../slideLayouts/slideLayout124.xml"/><Relationship Id="rId48" Type="http://schemas.openxmlformats.org/officeDocument/2006/relationships/slideLayout" Target="../slideLayouts/slideLayout129.xml"/><Relationship Id="rId56" Type="http://schemas.openxmlformats.org/officeDocument/2006/relationships/slideLayout" Target="../slideLayouts/slideLayout137.xml"/><Relationship Id="rId64" Type="http://schemas.openxmlformats.org/officeDocument/2006/relationships/slideLayout" Target="../slideLayouts/slideLayout145.xml"/><Relationship Id="rId69" Type="http://schemas.openxmlformats.org/officeDocument/2006/relationships/slideLayout" Target="../slideLayouts/slideLayout150.xml"/><Relationship Id="rId77" Type="http://schemas.openxmlformats.org/officeDocument/2006/relationships/slideLayout" Target="../slideLayouts/slideLayout158.xml"/><Relationship Id="rId8" Type="http://schemas.openxmlformats.org/officeDocument/2006/relationships/slideLayout" Target="../slideLayouts/slideLayout89.xml"/><Relationship Id="rId51" Type="http://schemas.openxmlformats.org/officeDocument/2006/relationships/slideLayout" Target="../slideLayouts/slideLayout132.xml"/><Relationship Id="rId72" Type="http://schemas.openxmlformats.org/officeDocument/2006/relationships/slideLayout" Target="../slideLayouts/slideLayout153.xml"/><Relationship Id="rId80" Type="http://schemas.openxmlformats.org/officeDocument/2006/relationships/slideLayout" Target="../slideLayouts/slideLayout161.xml"/><Relationship Id="rId3" Type="http://schemas.openxmlformats.org/officeDocument/2006/relationships/slideLayout" Target="../slideLayouts/slideLayout84.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5" Type="http://schemas.openxmlformats.org/officeDocument/2006/relationships/slideLayout" Target="../slideLayouts/slideLayout106.xml"/><Relationship Id="rId33" Type="http://schemas.openxmlformats.org/officeDocument/2006/relationships/slideLayout" Target="../slideLayouts/slideLayout114.xml"/><Relationship Id="rId38" Type="http://schemas.openxmlformats.org/officeDocument/2006/relationships/slideLayout" Target="../slideLayouts/slideLayout119.xml"/><Relationship Id="rId46" Type="http://schemas.openxmlformats.org/officeDocument/2006/relationships/slideLayout" Target="../slideLayouts/slideLayout127.xml"/><Relationship Id="rId59" Type="http://schemas.openxmlformats.org/officeDocument/2006/relationships/slideLayout" Target="../slideLayouts/slideLayout140.xml"/><Relationship Id="rId67" Type="http://schemas.openxmlformats.org/officeDocument/2006/relationships/slideLayout" Target="../slideLayouts/slideLayout148.xml"/><Relationship Id="rId20" Type="http://schemas.openxmlformats.org/officeDocument/2006/relationships/slideLayout" Target="../slideLayouts/slideLayout101.xml"/><Relationship Id="rId41" Type="http://schemas.openxmlformats.org/officeDocument/2006/relationships/slideLayout" Target="../slideLayouts/slideLayout122.xml"/><Relationship Id="rId54" Type="http://schemas.openxmlformats.org/officeDocument/2006/relationships/slideLayout" Target="../slideLayouts/slideLayout135.xml"/><Relationship Id="rId62" Type="http://schemas.openxmlformats.org/officeDocument/2006/relationships/slideLayout" Target="../slideLayouts/slideLayout143.xml"/><Relationship Id="rId70" Type="http://schemas.openxmlformats.org/officeDocument/2006/relationships/slideLayout" Target="../slideLayouts/slideLayout151.xml"/><Relationship Id="rId75" Type="http://schemas.openxmlformats.org/officeDocument/2006/relationships/slideLayout" Target="../slideLayouts/slideLayout156.xml"/><Relationship Id="rId83" Type="http://schemas.openxmlformats.org/officeDocument/2006/relationships/theme" Target="../theme/theme2.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5" Type="http://schemas.openxmlformats.org/officeDocument/2006/relationships/slideLayout" Target="../slideLayouts/slideLayout96.xml"/><Relationship Id="rId23" Type="http://schemas.openxmlformats.org/officeDocument/2006/relationships/slideLayout" Target="../slideLayouts/slideLayout104.xml"/><Relationship Id="rId28" Type="http://schemas.openxmlformats.org/officeDocument/2006/relationships/slideLayout" Target="../slideLayouts/slideLayout109.xml"/><Relationship Id="rId36" Type="http://schemas.openxmlformats.org/officeDocument/2006/relationships/slideLayout" Target="../slideLayouts/slideLayout117.xml"/><Relationship Id="rId49" Type="http://schemas.openxmlformats.org/officeDocument/2006/relationships/slideLayout" Target="../slideLayouts/slideLayout130.xml"/><Relationship Id="rId57" Type="http://schemas.openxmlformats.org/officeDocument/2006/relationships/slideLayout" Target="../slideLayouts/slideLayout138.xml"/><Relationship Id="rId10" Type="http://schemas.openxmlformats.org/officeDocument/2006/relationships/slideLayout" Target="../slideLayouts/slideLayout91.xml"/><Relationship Id="rId31" Type="http://schemas.openxmlformats.org/officeDocument/2006/relationships/slideLayout" Target="../slideLayouts/slideLayout112.xml"/><Relationship Id="rId44" Type="http://schemas.openxmlformats.org/officeDocument/2006/relationships/slideLayout" Target="../slideLayouts/slideLayout125.xml"/><Relationship Id="rId52" Type="http://schemas.openxmlformats.org/officeDocument/2006/relationships/slideLayout" Target="../slideLayouts/slideLayout133.xml"/><Relationship Id="rId60" Type="http://schemas.openxmlformats.org/officeDocument/2006/relationships/slideLayout" Target="../slideLayouts/slideLayout141.xml"/><Relationship Id="rId65" Type="http://schemas.openxmlformats.org/officeDocument/2006/relationships/slideLayout" Target="../slideLayouts/slideLayout146.xml"/><Relationship Id="rId73" Type="http://schemas.openxmlformats.org/officeDocument/2006/relationships/slideLayout" Target="../slideLayouts/slideLayout154.xml"/><Relationship Id="rId78" Type="http://schemas.openxmlformats.org/officeDocument/2006/relationships/slideLayout" Target="../slideLayouts/slideLayout159.xml"/><Relationship Id="rId81" Type="http://schemas.openxmlformats.org/officeDocument/2006/relationships/slideLayout" Target="../slideLayouts/slideLayout162.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3" Type="http://schemas.openxmlformats.org/officeDocument/2006/relationships/slideLayout" Target="../slideLayouts/slideLayout94.xml"/><Relationship Id="rId18" Type="http://schemas.openxmlformats.org/officeDocument/2006/relationships/slideLayout" Target="../slideLayouts/slideLayout99.xml"/><Relationship Id="rId39" Type="http://schemas.openxmlformats.org/officeDocument/2006/relationships/slideLayout" Target="../slideLayouts/slideLayout120.xml"/><Relationship Id="rId34" Type="http://schemas.openxmlformats.org/officeDocument/2006/relationships/slideLayout" Target="../slideLayouts/slideLayout115.xml"/><Relationship Id="rId50" Type="http://schemas.openxmlformats.org/officeDocument/2006/relationships/slideLayout" Target="../slideLayouts/slideLayout131.xml"/><Relationship Id="rId55" Type="http://schemas.openxmlformats.org/officeDocument/2006/relationships/slideLayout" Target="../slideLayouts/slideLayout136.xml"/><Relationship Id="rId76" Type="http://schemas.openxmlformats.org/officeDocument/2006/relationships/slideLayout" Target="../slideLayouts/slideLayout157.xml"/><Relationship Id="rId7" Type="http://schemas.openxmlformats.org/officeDocument/2006/relationships/slideLayout" Target="../slideLayouts/slideLayout88.xml"/><Relationship Id="rId71" Type="http://schemas.openxmlformats.org/officeDocument/2006/relationships/slideLayout" Target="../slideLayouts/slideLayout152.xml"/><Relationship Id="rId2" Type="http://schemas.openxmlformats.org/officeDocument/2006/relationships/slideLayout" Target="../slideLayouts/slideLayout83.xml"/><Relationship Id="rId29" Type="http://schemas.openxmlformats.org/officeDocument/2006/relationships/slideLayout" Target="../slideLayouts/slideLayout110.xml"/><Relationship Id="rId24" Type="http://schemas.openxmlformats.org/officeDocument/2006/relationships/slideLayout" Target="../slideLayouts/slideLayout105.xml"/><Relationship Id="rId40" Type="http://schemas.openxmlformats.org/officeDocument/2006/relationships/slideLayout" Target="../slideLayouts/slideLayout121.xml"/><Relationship Id="rId45" Type="http://schemas.openxmlformats.org/officeDocument/2006/relationships/slideLayout" Target="../slideLayouts/slideLayout126.xml"/><Relationship Id="rId66" Type="http://schemas.openxmlformats.org/officeDocument/2006/relationships/slideLayout" Target="../slideLayouts/slideLayout147.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189.xml"/><Relationship Id="rId21" Type="http://schemas.openxmlformats.org/officeDocument/2006/relationships/slideLayout" Target="../slideLayouts/slideLayout184.xml"/><Relationship Id="rId42" Type="http://schemas.openxmlformats.org/officeDocument/2006/relationships/slideLayout" Target="../slideLayouts/slideLayout205.xml"/><Relationship Id="rId47" Type="http://schemas.openxmlformats.org/officeDocument/2006/relationships/slideLayout" Target="../slideLayouts/slideLayout210.xml"/><Relationship Id="rId63" Type="http://schemas.openxmlformats.org/officeDocument/2006/relationships/slideLayout" Target="../slideLayouts/slideLayout226.xml"/><Relationship Id="rId68" Type="http://schemas.openxmlformats.org/officeDocument/2006/relationships/slideLayout" Target="../slideLayouts/slideLayout231.xml"/><Relationship Id="rId16" Type="http://schemas.openxmlformats.org/officeDocument/2006/relationships/slideLayout" Target="../slideLayouts/slideLayout179.xml"/><Relationship Id="rId11" Type="http://schemas.openxmlformats.org/officeDocument/2006/relationships/slideLayout" Target="../slideLayouts/slideLayout174.xml"/><Relationship Id="rId32" Type="http://schemas.openxmlformats.org/officeDocument/2006/relationships/slideLayout" Target="../slideLayouts/slideLayout195.xml"/><Relationship Id="rId37" Type="http://schemas.openxmlformats.org/officeDocument/2006/relationships/slideLayout" Target="../slideLayouts/slideLayout200.xml"/><Relationship Id="rId53" Type="http://schemas.openxmlformats.org/officeDocument/2006/relationships/slideLayout" Target="../slideLayouts/slideLayout216.xml"/><Relationship Id="rId58" Type="http://schemas.openxmlformats.org/officeDocument/2006/relationships/slideLayout" Target="../slideLayouts/slideLayout221.xml"/><Relationship Id="rId74" Type="http://schemas.openxmlformats.org/officeDocument/2006/relationships/slideLayout" Target="../slideLayouts/slideLayout237.xml"/><Relationship Id="rId79" Type="http://schemas.openxmlformats.org/officeDocument/2006/relationships/slideLayout" Target="../slideLayouts/slideLayout242.xml"/><Relationship Id="rId5" Type="http://schemas.openxmlformats.org/officeDocument/2006/relationships/slideLayout" Target="../slideLayouts/slideLayout168.xml"/><Relationship Id="rId61" Type="http://schemas.openxmlformats.org/officeDocument/2006/relationships/slideLayout" Target="../slideLayouts/slideLayout224.xml"/><Relationship Id="rId82" Type="http://schemas.openxmlformats.org/officeDocument/2006/relationships/image" Target="../media/image1.png"/><Relationship Id="rId19" Type="http://schemas.openxmlformats.org/officeDocument/2006/relationships/slideLayout" Target="../slideLayouts/slideLayout182.xml"/><Relationship Id="rId14" Type="http://schemas.openxmlformats.org/officeDocument/2006/relationships/slideLayout" Target="../slideLayouts/slideLayout177.xml"/><Relationship Id="rId22" Type="http://schemas.openxmlformats.org/officeDocument/2006/relationships/slideLayout" Target="../slideLayouts/slideLayout185.xml"/><Relationship Id="rId27" Type="http://schemas.openxmlformats.org/officeDocument/2006/relationships/slideLayout" Target="../slideLayouts/slideLayout190.xml"/><Relationship Id="rId30" Type="http://schemas.openxmlformats.org/officeDocument/2006/relationships/slideLayout" Target="../slideLayouts/slideLayout193.xml"/><Relationship Id="rId35" Type="http://schemas.openxmlformats.org/officeDocument/2006/relationships/slideLayout" Target="../slideLayouts/slideLayout198.xml"/><Relationship Id="rId43" Type="http://schemas.openxmlformats.org/officeDocument/2006/relationships/slideLayout" Target="../slideLayouts/slideLayout206.xml"/><Relationship Id="rId48" Type="http://schemas.openxmlformats.org/officeDocument/2006/relationships/slideLayout" Target="../slideLayouts/slideLayout211.xml"/><Relationship Id="rId56" Type="http://schemas.openxmlformats.org/officeDocument/2006/relationships/slideLayout" Target="../slideLayouts/slideLayout219.xml"/><Relationship Id="rId64" Type="http://schemas.openxmlformats.org/officeDocument/2006/relationships/slideLayout" Target="../slideLayouts/slideLayout227.xml"/><Relationship Id="rId69" Type="http://schemas.openxmlformats.org/officeDocument/2006/relationships/slideLayout" Target="../slideLayouts/slideLayout232.xml"/><Relationship Id="rId77" Type="http://schemas.openxmlformats.org/officeDocument/2006/relationships/slideLayout" Target="../slideLayouts/slideLayout240.xml"/><Relationship Id="rId8" Type="http://schemas.openxmlformats.org/officeDocument/2006/relationships/slideLayout" Target="../slideLayouts/slideLayout171.xml"/><Relationship Id="rId51" Type="http://schemas.openxmlformats.org/officeDocument/2006/relationships/slideLayout" Target="../slideLayouts/slideLayout214.xml"/><Relationship Id="rId72" Type="http://schemas.openxmlformats.org/officeDocument/2006/relationships/slideLayout" Target="../slideLayouts/slideLayout235.xml"/><Relationship Id="rId80" Type="http://schemas.openxmlformats.org/officeDocument/2006/relationships/slideLayout" Target="../slideLayouts/slideLayout243.xml"/><Relationship Id="rId3" Type="http://schemas.openxmlformats.org/officeDocument/2006/relationships/slideLayout" Target="../slideLayouts/slideLayout166.xml"/><Relationship Id="rId12" Type="http://schemas.openxmlformats.org/officeDocument/2006/relationships/slideLayout" Target="../slideLayouts/slideLayout175.xml"/><Relationship Id="rId17" Type="http://schemas.openxmlformats.org/officeDocument/2006/relationships/slideLayout" Target="../slideLayouts/slideLayout180.xml"/><Relationship Id="rId25" Type="http://schemas.openxmlformats.org/officeDocument/2006/relationships/slideLayout" Target="../slideLayouts/slideLayout188.xml"/><Relationship Id="rId33" Type="http://schemas.openxmlformats.org/officeDocument/2006/relationships/slideLayout" Target="../slideLayouts/slideLayout196.xml"/><Relationship Id="rId38" Type="http://schemas.openxmlformats.org/officeDocument/2006/relationships/slideLayout" Target="../slideLayouts/slideLayout201.xml"/><Relationship Id="rId46" Type="http://schemas.openxmlformats.org/officeDocument/2006/relationships/slideLayout" Target="../slideLayouts/slideLayout209.xml"/><Relationship Id="rId59" Type="http://schemas.openxmlformats.org/officeDocument/2006/relationships/slideLayout" Target="../slideLayouts/slideLayout222.xml"/><Relationship Id="rId67" Type="http://schemas.openxmlformats.org/officeDocument/2006/relationships/slideLayout" Target="../slideLayouts/slideLayout230.xml"/><Relationship Id="rId20" Type="http://schemas.openxmlformats.org/officeDocument/2006/relationships/slideLayout" Target="../slideLayouts/slideLayout183.xml"/><Relationship Id="rId41" Type="http://schemas.openxmlformats.org/officeDocument/2006/relationships/slideLayout" Target="../slideLayouts/slideLayout204.xml"/><Relationship Id="rId54" Type="http://schemas.openxmlformats.org/officeDocument/2006/relationships/slideLayout" Target="../slideLayouts/slideLayout217.xml"/><Relationship Id="rId62" Type="http://schemas.openxmlformats.org/officeDocument/2006/relationships/slideLayout" Target="../slideLayouts/slideLayout225.xml"/><Relationship Id="rId70" Type="http://schemas.openxmlformats.org/officeDocument/2006/relationships/slideLayout" Target="../slideLayouts/slideLayout233.xml"/><Relationship Id="rId75" Type="http://schemas.openxmlformats.org/officeDocument/2006/relationships/slideLayout" Target="../slideLayouts/slideLayout238.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5" Type="http://schemas.openxmlformats.org/officeDocument/2006/relationships/slideLayout" Target="../slideLayouts/slideLayout178.xml"/><Relationship Id="rId23" Type="http://schemas.openxmlformats.org/officeDocument/2006/relationships/slideLayout" Target="../slideLayouts/slideLayout186.xml"/><Relationship Id="rId28" Type="http://schemas.openxmlformats.org/officeDocument/2006/relationships/slideLayout" Target="../slideLayouts/slideLayout191.xml"/><Relationship Id="rId36" Type="http://schemas.openxmlformats.org/officeDocument/2006/relationships/slideLayout" Target="../slideLayouts/slideLayout199.xml"/><Relationship Id="rId49" Type="http://schemas.openxmlformats.org/officeDocument/2006/relationships/slideLayout" Target="../slideLayouts/slideLayout212.xml"/><Relationship Id="rId57" Type="http://schemas.openxmlformats.org/officeDocument/2006/relationships/slideLayout" Target="../slideLayouts/slideLayout220.xml"/><Relationship Id="rId10" Type="http://schemas.openxmlformats.org/officeDocument/2006/relationships/slideLayout" Target="../slideLayouts/slideLayout173.xml"/><Relationship Id="rId31" Type="http://schemas.openxmlformats.org/officeDocument/2006/relationships/slideLayout" Target="../slideLayouts/slideLayout194.xml"/><Relationship Id="rId44" Type="http://schemas.openxmlformats.org/officeDocument/2006/relationships/slideLayout" Target="../slideLayouts/slideLayout207.xml"/><Relationship Id="rId52" Type="http://schemas.openxmlformats.org/officeDocument/2006/relationships/slideLayout" Target="../slideLayouts/slideLayout215.xml"/><Relationship Id="rId60" Type="http://schemas.openxmlformats.org/officeDocument/2006/relationships/slideLayout" Target="../slideLayouts/slideLayout223.xml"/><Relationship Id="rId65" Type="http://schemas.openxmlformats.org/officeDocument/2006/relationships/slideLayout" Target="../slideLayouts/slideLayout228.xml"/><Relationship Id="rId73" Type="http://schemas.openxmlformats.org/officeDocument/2006/relationships/slideLayout" Target="../slideLayouts/slideLayout236.xml"/><Relationship Id="rId78" Type="http://schemas.openxmlformats.org/officeDocument/2006/relationships/slideLayout" Target="../slideLayouts/slideLayout241.xml"/><Relationship Id="rId81" Type="http://schemas.openxmlformats.org/officeDocument/2006/relationships/theme" Target="../theme/theme3.xml"/><Relationship Id="rId4" Type="http://schemas.openxmlformats.org/officeDocument/2006/relationships/slideLayout" Target="../slideLayouts/slideLayout167.xml"/><Relationship Id="rId9" Type="http://schemas.openxmlformats.org/officeDocument/2006/relationships/slideLayout" Target="../slideLayouts/slideLayout172.xml"/><Relationship Id="rId13" Type="http://schemas.openxmlformats.org/officeDocument/2006/relationships/slideLayout" Target="../slideLayouts/slideLayout176.xml"/><Relationship Id="rId18" Type="http://schemas.openxmlformats.org/officeDocument/2006/relationships/slideLayout" Target="../slideLayouts/slideLayout181.xml"/><Relationship Id="rId39" Type="http://schemas.openxmlformats.org/officeDocument/2006/relationships/slideLayout" Target="../slideLayouts/slideLayout202.xml"/><Relationship Id="rId34" Type="http://schemas.openxmlformats.org/officeDocument/2006/relationships/slideLayout" Target="../slideLayouts/slideLayout197.xml"/><Relationship Id="rId50" Type="http://schemas.openxmlformats.org/officeDocument/2006/relationships/slideLayout" Target="../slideLayouts/slideLayout213.xml"/><Relationship Id="rId55" Type="http://schemas.openxmlformats.org/officeDocument/2006/relationships/slideLayout" Target="../slideLayouts/slideLayout218.xml"/><Relationship Id="rId76" Type="http://schemas.openxmlformats.org/officeDocument/2006/relationships/slideLayout" Target="../slideLayouts/slideLayout239.xml"/><Relationship Id="rId7" Type="http://schemas.openxmlformats.org/officeDocument/2006/relationships/slideLayout" Target="../slideLayouts/slideLayout170.xml"/><Relationship Id="rId71" Type="http://schemas.openxmlformats.org/officeDocument/2006/relationships/slideLayout" Target="../slideLayouts/slideLayout234.xml"/><Relationship Id="rId2" Type="http://schemas.openxmlformats.org/officeDocument/2006/relationships/slideLayout" Target="../slideLayouts/slideLayout165.xml"/><Relationship Id="rId29" Type="http://schemas.openxmlformats.org/officeDocument/2006/relationships/slideLayout" Target="../slideLayouts/slideLayout192.xml"/><Relationship Id="rId24" Type="http://schemas.openxmlformats.org/officeDocument/2006/relationships/slideLayout" Target="../slideLayouts/slideLayout187.xml"/><Relationship Id="rId40" Type="http://schemas.openxmlformats.org/officeDocument/2006/relationships/slideLayout" Target="../slideLayouts/slideLayout203.xml"/><Relationship Id="rId45" Type="http://schemas.openxmlformats.org/officeDocument/2006/relationships/slideLayout" Target="../slideLayouts/slideLayout208.xml"/><Relationship Id="rId66" Type="http://schemas.openxmlformats.org/officeDocument/2006/relationships/slideLayout" Target="../slideLayouts/slideLayout2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3">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4" name="Espace réservé du pied de page 4">
            <a:extLst>
              <a:ext uri="{FF2B5EF4-FFF2-40B4-BE49-F238E27FC236}">
                <a16:creationId xmlns:a16="http://schemas.microsoft.com/office/drawing/2014/main" id="{36A15FD1-9802-2A4B-3979-D29425AD6834}"/>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NORTH EAST AND NORTH CUMBRIA INTEGRATED CARE SYSTEM | Public</a:t>
            </a:r>
          </a:p>
        </p:txBody>
      </p:sp>
    </p:spTree>
    <p:extLst>
      <p:ext uri="{BB962C8B-B14F-4D97-AF65-F5344CB8AC3E}">
        <p14:creationId xmlns:p14="http://schemas.microsoft.com/office/powerpoint/2010/main" val="3928346327"/>
      </p:ext>
    </p:extLst>
  </p:cSld>
  <p:clrMap bg1="lt1" tx1="dk1" bg2="lt2" tx2="dk2" accent1="accent1" accent2="accent2" accent3="accent3" accent4="accent4" accent5="accent5" accent6="accent6" hlink="hlink" folHlink="folHlink"/>
  <p:sldLayoutIdLst>
    <p:sldLayoutId id="2147484447" r:id="rId1"/>
    <p:sldLayoutId id="2147484448" r:id="rId2"/>
    <p:sldLayoutId id="2147484449" r:id="rId3"/>
    <p:sldLayoutId id="2147484450" r:id="rId4"/>
    <p:sldLayoutId id="2147484451" r:id="rId5"/>
    <p:sldLayoutId id="2147484452" r:id="rId6"/>
    <p:sldLayoutId id="2147484453" r:id="rId7"/>
    <p:sldLayoutId id="2147484454" r:id="rId8"/>
    <p:sldLayoutId id="2147484455" r:id="rId9"/>
    <p:sldLayoutId id="2147484456" r:id="rId10"/>
    <p:sldLayoutId id="2147484457" r:id="rId11"/>
    <p:sldLayoutId id="2147484458" r:id="rId12"/>
    <p:sldLayoutId id="2147484459" r:id="rId13"/>
    <p:sldLayoutId id="2147484460" r:id="rId14"/>
    <p:sldLayoutId id="2147484461" r:id="rId15"/>
    <p:sldLayoutId id="2147484462" r:id="rId16"/>
    <p:sldLayoutId id="2147484463" r:id="rId17"/>
    <p:sldLayoutId id="2147484464" r:id="rId18"/>
    <p:sldLayoutId id="2147484465" r:id="rId19"/>
    <p:sldLayoutId id="2147484466" r:id="rId20"/>
    <p:sldLayoutId id="2147484467" r:id="rId21"/>
    <p:sldLayoutId id="2147484468" r:id="rId22"/>
    <p:sldLayoutId id="2147484469" r:id="rId23"/>
    <p:sldLayoutId id="2147484470" r:id="rId24"/>
    <p:sldLayoutId id="2147484471" r:id="rId25"/>
    <p:sldLayoutId id="2147484472" r:id="rId26"/>
    <p:sldLayoutId id="2147484473" r:id="rId27"/>
    <p:sldLayoutId id="2147484474" r:id="rId28"/>
    <p:sldLayoutId id="2147484475" r:id="rId29"/>
    <p:sldLayoutId id="2147484476" r:id="rId30"/>
    <p:sldLayoutId id="2147484477" r:id="rId31"/>
    <p:sldLayoutId id="2147484478" r:id="rId32"/>
    <p:sldLayoutId id="2147484479" r:id="rId33"/>
    <p:sldLayoutId id="2147484480" r:id="rId34"/>
    <p:sldLayoutId id="2147484481" r:id="rId35"/>
    <p:sldLayoutId id="2147484482" r:id="rId36"/>
    <p:sldLayoutId id="2147484483" r:id="rId37"/>
    <p:sldLayoutId id="2147484484" r:id="rId38"/>
    <p:sldLayoutId id="2147484485" r:id="rId39"/>
    <p:sldLayoutId id="2147484486" r:id="rId40"/>
    <p:sldLayoutId id="2147484487" r:id="rId41"/>
    <p:sldLayoutId id="2147484488" r:id="rId42"/>
    <p:sldLayoutId id="2147484489" r:id="rId43"/>
    <p:sldLayoutId id="2147484490" r:id="rId44"/>
    <p:sldLayoutId id="2147484491" r:id="rId45"/>
    <p:sldLayoutId id="2147484492" r:id="rId46"/>
    <p:sldLayoutId id="2147484494" r:id="rId47"/>
    <p:sldLayoutId id="2147484495" r:id="rId48"/>
    <p:sldLayoutId id="2147484496" r:id="rId49"/>
    <p:sldLayoutId id="2147484497" r:id="rId50"/>
    <p:sldLayoutId id="2147484498" r:id="rId51"/>
    <p:sldLayoutId id="2147484499" r:id="rId52"/>
    <p:sldLayoutId id="2147484500" r:id="rId53"/>
    <p:sldLayoutId id="2147484501" r:id="rId54"/>
    <p:sldLayoutId id="2147484502" r:id="rId55"/>
    <p:sldLayoutId id="2147484503" r:id="rId56"/>
    <p:sldLayoutId id="2147484504" r:id="rId57"/>
    <p:sldLayoutId id="2147484505" r:id="rId58"/>
    <p:sldLayoutId id="2147484506" r:id="rId59"/>
    <p:sldLayoutId id="2147484507" r:id="rId60"/>
    <p:sldLayoutId id="2147484508" r:id="rId61"/>
    <p:sldLayoutId id="2147484509" r:id="rId62"/>
    <p:sldLayoutId id="2147484510" r:id="rId63"/>
    <p:sldLayoutId id="2147484511" r:id="rId64"/>
    <p:sldLayoutId id="2147484512" r:id="rId65"/>
    <p:sldLayoutId id="2147484513" r:id="rId66"/>
    <p:sldLayoutId id="2147484514" r:id="rId67"/>
    <p:sldLayoutId id="2147484515" r:id="rId68"/>
    <p:sldLayoutId id="2147484516" r:id="rId69"/>
    <p:sldLayoutId id="2147484517" r:id="rId70"/>
    <p:sldLayoutId id="2147484518" r:id="rId71"/>
    <p:sldLayoutId id="2147484519" r:id="rId72"/>
    <p:sldLayoutId id="2147484520" r:id="rId73"/>
    <p:sldLayoutId id="2147484521" r:id="rId74"/>
    <p:sldLayoutId id="2147484522" r:id="rId75"/>
    <p:sldLayoutId id="2147484523" r:id="rId76"/>
    <p:sldLayoutId id="2147484524" r:id="rId77"/>
    <p:sldLayoutId id="2147484525" r:id="rId78"/>
    <p:sldLayoutId id="2147484526" r:id="rId79"/>
    <p:sldLayoutId id="2147484527" r:id="rId80"/>
    <p:sldLayoutId id="2147484528" r:id="rId81"/>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4">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5" name="Espace réservé du pied de page 4">
            <a:extLst>
              <a:ext uri="{FF2B5EF4-FFF2-40B4-BE49-F238E27FC236}">
                <a16:creationId xmlns:a16="http://schemas.microsoft.com/office/drawing/2014/main" id="{6E70EF7C-6F15-BF93-54AE-53A3C43887C0}"/>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NORTH EAST AND NORTH CUMBRIA INTEGRATED CARE SYSTEM | Public</a:t>
            </a:r>
          </a:p>
        </p:txBody>
      </p:sp>
    </p:spTree>
    <p:extLst>
      <p:ext uri="{BB962C8B-B14F-4D97-AF65-F5344CB8AC3E}">
        <p14:creationId xmlns:p14="http://schemas.microsoft.com/office/powerpoint/2010/main" val="2515600064"/>
      </p:ext>
    </p:extLst>
  </p:cSld>
  <p:clrMap bg1="lt1" tx1="dk1" bg2="lt2" tx2="dk2" accent1="accent1" accent2="accent2" accent3="accent3" accent4="accent4" accent5="accent5" accent6="accent6" hlink="hlink" folHlink="folHlink"/>
  <p:sldLayoutIdLst>
    <p:sldLayoutId id="2147484530" r:id="rId1"/>
    <p:sldLayoutId id="2147484531" r:id="rId2"/>
    <p:sldLayoutId id="2147484532" r:id="rId3"/>
    <p:sldLayoutId id="2147484533" r:id="rId4"/>
    <p:sldLayoutId id="2147484534" r:id="rId5"/>
    <p:sldLayoutId id="2147484535" r:id="rId6"/>
    <p:sldLayoutId id="2147484536" r:id="rId7"/>
    <p:sldLayoutId id="2147484537" r:id="rId8"/>
    <p:sldLayoutId id="2147484538" r:id="rId9"/>
    <p:sldLayoutId id="2147484539" r:id="rId10"/>
    <p:sldLayoutId id="2147484540" r:id="rId11"/>
    <p:sldLayoutId id="2147484541" r:id="rId12"/>
    <p:sldLayoutId id="2147484542" r:id="rId13"/>
    <p:sldLayoutId id="2147484543" r:id="rId14"/>
    <p:sldLayoutId id="2147484544" r:id="rId15"/>
    <p:sldLayoutId id="2147484545" r:id="rId16"/>
    <p:sldLayoutId id="2147484546" r:id="rId17"/>
    <p:sldLayoutId id="2147484547" r:id="rId18"/>
    <p:sldLayoutId id="2147484548" r:id="rId19"/>
    <p:sldLayoutId id="2147484549" r:id="rId20"/>
    <p:sldLayoutId id="2147484550" r:id="rId21"/>
    <p:sldLayoutId id="2147484551" r:id="rId22"/>
    <p:sldLayoutId id="2147484552" r:id="rId23"/>
    <p:sldLayoutId id="2147484553" r:id="rId24"/>
    <p:sldLayoutId id="2147484554" r:id="rId25"/>
    <p:sldLayoutId id="2147484555" r:id="rId26"/>
    <p:sldLayoutId id="2147484556" r:id="rId27"/>
    <p:sldLayoutId id="2147484557" r:id="rId28"/>
    <p:sldLayoutId id="2147484558" r:id="rId29"/>
    <p:sldLayoutId id="2147484559" r:id="rId30"/>
    <p:sldLayoutId id="2147484560" r:id="rId31"/>
    <p:sldLayoutId id="2147484561" r:id="rId32"/>
    <p:sldLayoutId id="2147484562" r:id="rId33"/>
    <p:sldLayoutId id="2147484563" r:id="rId34"/>
    <p:sldLayoutId id="2147484564" r:id="rId35"/>
    <p:sldLayoutId id="2147484565" r:id="rId36"/>
    <p:sldLayoutId id="2147484566" r:id="rId37"/>
    <p:sldLayoutId id="2147484567" r:id="rId38"/>
    <p:sldLayoutId id="2147484568" r:id="rId39"/>
    <p:sldLayoutId id="2147484569" r:id="rId40"/>
    <p:sldLayoutId id="2147484570" r:id="rId41"/>
    <p:sldLayoutId id="2147484571" r:id="rId42"/>
    <p:sldLayoutId id="2147484572" r:id="rId43"/>
    <p:sldLayoutId id="2147484573" r:id="rId44"/>
    <p:sldLayoutId id="2147484574" r:id="rId45"/>
    <p:sldLayoutId id="2147484575" r:id="rId46"/>
    <p:sldLayoutId id="2147484576" r:id="rId47"/>
    <p:sldLayoutId id="2147484577" r:id="rId48"/>
    <p:sldLayoutId id="2147484578" r:id="rId49"/>
    <p:sldLayoutId id="2147484579" r:id="rId50"/>
    <p:sldLayoutId id="2147484580" r:id="rId51"/>
    <p:sldLayoutId id="2147484581" r:id="rId52"/>
    <p:sldLayoutId id="2147484582" r:id="rId53"/>
    <p:sldLayoutId id="2147484583" r:id="rId54"/>
    <p:sldLayoutId id="2147484584" r:id="rId55"/>
    <p:sldLayoutId id="2147484585" r:id="rId56"/>
    <p:sldLayoutId id="2147484586" r:id="rId57"/>
    <p:sldLayoutId id="2147484587" r:id="rId58"/>
    <p:sldLayoutId id="2147484588" r:id="rId59"/>
    <p:sldLayoutId id="2147484589" r:id="rId60"/>
    <p:sldLayoutId id="2147484590" r:id="rId61"/>
    <p:sldLayoutId id="2147484591" r:id="rId62"/>
    <p:sldLayoutId id="2147484592" r:id="rId63"/>
    <p:sldLayoutId id="2147484593" r:id="rId64"/>
    <p:sldLayoutId id="2147484594" r:id="rId65"/>
    <p:sldLayoutId id="2147484595" r:id="rId66"/>
    <p:sldLayoutId id="2147484596" r:id="rId67"/>
    <p:sldLayoutId id="2147484597" r:id="rId68"/>
    <p:sldLayoutId id="2147484598" r:id="rId69"/>
    <p:sldLayoutId id="2147484599" r:id="rId70"/>
    <p:sldLayoutId id="2147484600" r:id="rId71"/>
    <p:sldLayoutId id="2147484601" r:id="rId72"/>
    <p:sldLayoutId id="2147484602" r:id="rId73"/>
    <p:sldLayoutId id="2147484603" r:id="rId74"/>
    <p:sldLayoutId id="2147484604" r:id="rId75"/>
    <p:sldLayoutId id="2147484605" r:id="rId76"/>
    <p:sldLayoutId id="2147484606" r:id="rId77"/>
    <p:sldLayoutId id="2147484607" r:id="rId78"/>
    <p:sldLayoutId id="2147484608" r:id="rId79"/>
    <p:sldLayoutId id="2147484609" r:id="rId80"/>
    <p:sldLayoutId id="2147484610" r:id="rId81"/>
    <p:sldLayoutId id="2147484611" r:id="rId82"/>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2">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4" name="Espace réservé du pied de page 4">
            <a:extLst>
              <a:ext uri="{FF2B5EF4-FFF2-40B4-BE49-F238E27FC236}">
                <a16:creationId xmlns:a16="http://schemas.microsoft.com/office/drawing/2014/main" id="{473AA174-5582-03F2-EFE7-EAC6D2CF198A}"/>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NORTH EAST AND NORTH CUMBRIA INTEGRATED CARE SYSTEM | Public</a:t>
            </a:r>
          </a:p>
        </p:txBody>
      </p:sp>
    </p:spTree>
    <p:extLst>
      <p:ext uri="{BB962C8B-B14F-4D97-AF65-F5344CB8AC3E}">
        <p14:creationId xmlns:p14="http://schemas.microsoft.com/office/powerpoint/2010/main" val="3442767466"/>
      </p:ext>
    </p:extLst>
  </p:cSld>
  <p:clrMap bg1="lt1" tx1="dk1" bg2="lt2" tx2="dk2" accent1="accent1" accent2="accent2" accent3="accent3" accent4="accent4" accent5="accent5" accent6="accent6" hlink="hlink" folHlink="folHlink"/>
  <p:sldLayoutIdLst>
    <p:sldLayoutId id="2147484613" r:id="rId1"/>
    <p:sldLayoutId id="2147484614" r:id="rId2"/>
    <p:sldLayoutId id="2147484615" r:id="rId3"/>
    <p:sldLayoutId id="2147484616" r:id="rId4"/>
    <p:sldLayoutId id="2147484617" r:id="rId5"/>
    <p:sldLayoutId id="2147484618" r:id="rId6"/>
    <p:sldLayoutId id="2147484619" r:id="rId7"/>
    <p:sldLayoutId id="2147484620" r:id="rId8"/>
    <p:sldLayoutId id="2147484621" r:id="rId9"/>
    <p:sldLayoutId id="2147484622" r:id="rId10"/>
    <p:sldLayoutId id="2147484623" r:id="rId11"/>
    <p:sldLayoutId id="2147484624" r:id="rId12"/>
    <p:sldLayoutId id="2147484625" r:id="rId13"/>
    <p:sldLayoutId id="2147484626" r:id="rId14"/>
    <p:sldLayoutId id="2147484627" r:id="rId15"/>
    <p:sldLayoutId id="2147484628" r:id="rId16"/>
    <p:sldLayoutId id="2147484629" r:id="rId17"/>
    <p:sldLayoutId id="2147484630" r:id="rId18"/>
    <p:sldLayoutId id="2147484631" r:id="rId19"/>
    <p:sldLayoutId id="2147484632" r:id="rId20"/>
    <p:sldLayoutId id="2147484633" r:id="rId21"/>
    <p:sldLayoutId id="2147484634" r:id="rId22"/>
    <p:sldLayoutId id="2147484635" r:id="rId23"/>
    <p:sldLayoutId id="2147484636" r:id="rId24"/>
    <p:sldLayoutId id="2147484637" r:id="rId25"/>
    <p:sldLayoutId id="2147484638" r:id="rId26"/>
    <p:sldLayoutId id="2147484639" r:id="rId27"/>
    <p:sldLayoutId id="2147484640" r:id="rId28"/>
    <p:sldLayoutId id="2147484641" r:id="rId29"/>
    <p:sldLayoutId id="2147484642" r:id="rId30"/>
    <p:sldLayoutId id="2147484643" r:id="rId31"/>
    <p:sldLayoutId id="2147484644" r:id="rId32"/>
    <p:sldLayoutId id="2147484645" r:id="rId33"/>
    <p:sldLayoutId id="2147484646" r:id="rId34"/>
    <p:sldLayoutId id="2147484647" r:id="rId35"/>
    <p:sldLayoutId id="2147484648" r:id="rId36"/>
    <p:sldLayoutId id="2147484649" r:id="rId37"/>
    <p:sldLayoutId id="2147484650" r:id="rId38"/>
    <p:sldLayoutId id="2147484651" r:id="rId39"/>
    <p:sldLayoutId id="2147484652" r:id="rId40"/>
    <p:sldLayoutId id="2147484653" r:id="rId41"/>
    <p:sldLayoutId id="2147484654" r:id="rId42"/>
    <p:sldLayoutId id="2147484655" r:id="rId43"/>
    <p:sldLayoutId id="2147484656" r:id="rId44"/>
    <p:sldLayoutId id="2147484657" r:id="rId45"/>
    <p:sldLayoutId id="2147484658" r:id="rId46"/>
    <p:sldLayoutId id="2147484659" r:id="rId47"/>
    <p:sldLayoutId id="2147484660" r:id="rId48"/>
    <p:sldLayoutId id="2147484661" r:id="rId49"/>
    <p:sldLayoutId id="2147484662" r:id="rId50"/>
    <p:sldLayoutId id="2147484663" r:id="rId51"/>
    <p:sldLayoutId id="2147484664" r:id="rId52"/>
    <p:sldLayoutId id="2147484665" r:id="rId53"/>
    <p:sldLayoutId id="2147484666" r:id="rId54"/>
    <p:sldLayoutId id="2147484667" r:id="rId55"/>
    <p:sldLayoutId id="2147484668" r:id="rId56"/>
    <p:sldLayoutId id="2147484669" r:id="rId57"/>
    <p:sldLayoutId id="2147484670" r:id="rId58"/>
    <p:sldLayoutId id="2147484671" r:id="rId59"/>
    <p:sldLayoutId id="2147484672" r:id="rId60"/>
    <p:sldLayoutId id="2147484673" r:id="rId61"/>
    <p:sldLayoutId id="2147484674" r:id="rId62"/>
    <p:sldLayoutId id="2147484675" r:id="rId63"/>
    <p:sldLayoutId id="2147484676" r:id="rId64"/>
    <p:sldLayoutId id="2147484677" r:id="rId65"/>
    <p:sldLayoutId id="2147484678" r:id="rId66"/>
    <p:sldLayoutId id="2147484679" r:id="rId67"/>
    <p:sldLayoutId id="2147484680" r:id="rId68"/>
    <p:sldLayoutId id="2147484681" r:id="rId69"/>
    <p:sldLayoutId id="2147484682" r:id="rId70"/>
    <p:sldLayoutId id="2147484683" r:id="rId71"/>
    <p:sldLayoutId id="2147484684" r:id="rId72"/>
    <p:sldLayoutId id="2147484685" r:id="rId73"/>
    <p:sldLayoutId id="2147484686" r:id="rId74"/>
    <p:sldLayoutId id="2147484687" r:id="rId75"/>
    <p:sldLayoutId id="2147484688" r:id="rId76"/>
    <p:sldLayoutId id="2147484689" r:id="rId77"/>
    <p:sldLayoutId id="2147484691" r:id="rId78"/>
    <p:sldLayoutId id="2147484692" r:id="rId79"/>
    <p:sldLayoutId id="2147484694" r:id="rId80"/>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chart" Target="../charts/chart11.xml"/><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92.xml"/><Relationship Id="rId5" Type="http://schemas.openxmlformats.org/officeDocument/2006/relationships/image" Target="../media/image6.png"/><Relationship Id="rId4" Type="http://schemas.openxmlformats.org/officeDocument/2006/relationships/chart" Target="../charts/char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0.xml"/><Relationship Id="rId1" Type="http://schemas.openxmlformats.org/officeDocument/2006/relationships/slideLayout" Target="../slideLayouts/slideLayout92.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92.xml"/><Relationship Id="rId5" Type="http://schemas.openxmlformats.org/officeDocument/2006/relationships/chart" Target="../charts/chart18.xml"/><Relationship Id="rId4" Type="http://schemas.openxmlformats.org/officeDocument/2006/relationships/chart" Target="../charts/chart1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92.xml"/><Relationship Id="rId5" Type="http://schemas.openxmlformats.org/officeDocument/2006/relationships/chart" Target="../charts/chart20.xml"/><Relationship Id="rId4" Type="http://schemas.openxmlformats.org/officeDocument/2006/relationships/chart" Target="../charts/char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92.xml"/><Relationship Id="rId5" Type="http://schemas.openxmlformats.org/officeDocument/2006/relationships/chart" Target="../charts/chart22.xml"/><Relationship Id="rId4" Type="http://schemas.openxmlformats.org/officeDocument/2006/relationships/chart" Target="../charts/chart21.xml"/></Relationships>
</file>

<file path=ppt/slides/_rels/slide1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4.xml"/><Relationship Id="rId1" Type="http://schemas.openxmlformats.org/officeDocument/2006/relationships/slideLayout" Target="../slideLayouts/slideLayout92.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chart" Target="../charts/chart26.xml"/><Relationship Id="rId7"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74.xml"/><Relationship Id="rId6" Type="http://schemas.openxmlformats.org/officeDocument/2006/relationships/chart" Target="../charts/chart28.xml"/><Relationship Id="rId5" Type="http://schemas.openxmlformats.org/officeDocument/2006/relationships/image" Target="../media/image6.png"/><Relationship Id="rId10" Type="http://schemas.openxmlformats.org/officeDocument/2006/relationships/chart" Target="../charts/chart30.xml"/><Relationship Id="rId4" Type="http://schemas.openxmlformats.org/officeDocument/2006/relationships/chart" Target="../charts/chart27.xml"/><Relationship Id="rId9" Type="http://schemas.openxmlformats.org/officeDocument/2006/relationships/chart" Target="../charts/chart29.xml"/></Relationships>
</file>

<file path=ppt/slides/_rels/slide2.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0.xml"/><Relationship Id="rId6" Type="http://schemas.openxmlformats.org/officeDocument/2006/relationships/slide" Target="slide16.xml"/><Relationship Id="rId11" Type="http://schemas.openxmlformats.org/officeDocument/2006/relationships/slide" Target="slide45.xml"/><Relationship Id="rId5" Type="http://schemas.openxmlformats.org/officeDocument/2006/relationships/slide" Target="slide11.xml"/><Relationship Id="rId10" Type="http://schemas.openxmlformats.org/officeDocument/2006/relationships/slide" Target="slide41.xml"/><Relationship Id="rId4" Type="http://schemas.openxmlformats.org/officeDocument/2006/relationships/slide" Target="slide7.xml"/><Relationship Id="rId9" Type="http://schemas.openxmlformats.org/officeDocument/2006/relationships/slide" Target="slide39.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34.xml"/><Relationship Id="rId2" Type="http://schemas.openxmlformats.org/officeDocument/2006/relationships/notesSlide" Target="../notesSlides/notesSlide16.xml"/><Relationship Id="rId1" Type="http://schemas.openxmlformats.org/officeDocument/2006/relationships/slideLayout" Target="../slideLayouts/slideLayout174.xml"/><Relationship Id="rId6" Type="http://schemas.openxmlformats.org/officeDocument/2006/relationships/chart" Target="../charts/chart33.xml"/><Relationship Id="rId5" Type="http://schemas.openxmlformats.org/officeDocument/2006/relationships/chart" Target="../charts/chart32.xml"/><Relationship Id="rId10" Type="http://schemas.openxmlformats.org/officeDocument/2006/relationships/chart" Target="../charts/chart35.xml"/><Relationship Id="rId4" Type="http://schemas.openxmlformats.org/officeDocument/2006/relationships/chart" Target="../charts/chart31.xml"/><Relationship Id="rId9" Type="http://schemas.openxmlformats.org/officeDocument/2006/relationships/image" Target="../media/image8.sv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39.xml"/><Relationship Id="rId2" Type="http://schemas.openxmlformats.org/officeDocument/2006/relationships/notesSlide" Target="../notesSlides/notesSlide17.xml"/><Relationship Id="rId1" Type="http://schemas.openxmlformats.org/officeDocument/2006/relationships/slideLayout" Target="../slideLayouts/slideLayout174.xml"/><Relationship Id="rId6" Type="http://schemas.openxmlformats.org/officeDocument/2006/relationships/chart" Target="../charts/chart38.xml"/><Relationship Id="rId5" Type="http://schemas.openxmlformats.org/officeDocument/2006/relationships/chart" Target="../charts/chart37.xml"/><Relationship Id="rId10" Type="http://schemas.openxmlformats.org/officeDocument/2006/relationships/chart" Target="../charts/chart40.xml"/><Relationship Id="rId4" Type="http://schemas.openxmlformats.org/officeDocument/2006/relationships/chart" Target="../charts/chart36.xml"/><Relationship Id="rId9" Type="http://schemas.openxmlformats.org/officeDocument/2006/relationships/image" Target="../media/image8.sv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44.xml"/><Relationship Id="rId2" Type="http://schemas.openxmlformats.org/officeDocument/2006/relationships/notesSlide" Target="../notesSlides/notesSlide18.xml"/><Relationship Id="rId1" Type="http://schemas.openxmlformats.org/officeDocument/2006/relationships/slideLayout" Target="../slideLayouts/slideLayout174.xml"/><Relationship Id="rId6" Type="http://schemas.openxmlformats.org/officeDocument/2006/relationships/chart" Target="../charts/chart43.xml"/><Relationship Id="rId5" Type="http://schemas.openxmlformats.org/officeDocument/2006/relationships/chart" Target="../charts/chart42.xml"/><Relationship Id="rId10" Type="http://schemas.openxmlformats.org/officeDocument/2006/relationships/chart" Target="../charts/chart45.xml"/><Relationship Id="rId4" Type="http://schemas.openxmlformats.org/officeDocument/2006/relationships/chart" Target="../charts/chart41.xml"/><Relationship Id="rId9" Type="http://schemas.openxmlformats.org/officeDocument/2006/relationships/image" Target="../media/image8.svg"/></Relationships>
</file>

<file path=ppt/slides/_rels/slide25.xml.rels><?xml version="1.0" encoding="UTF-8" standalone="yes"?>
<Relationships xmlns="http://schemas.openxmlformats.org/package/2006/relationships"><Relationship Id="rId8" Type="http://schemas.openxmlformats.org/officeDocument/2006/relationships/chart" Target="../charts/chart48.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19.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47.xml"/><Relationship Id="rId10" Type="http://schemas.openxmlformats.org/officeDocument/2006/relationships/chart" Target="../charts/chart50.xml"/><Relationship Id="rId4" Type="http://schemas.openxmlformats.org/officeDocument/2006/relationships/chart" Target="../charts/chart46.xml"/><Relationship Id="rId9" Type="http://schemas.openxmlformats.org/officeDocument/2006/relationships/chart" Target="../charts/chart49.xml"/></Relationships>
</file>

<file path=ppt/slides/_rels/slide26.xml.rels><?xml version="1.0" encoding="UTF-8" standalone="yes"?>
<Relationships xmlns="http://schemas.openxmlformats.org/package/2006/relationships"><Relationship Id="rId8" Type="http://schemas.openxmlformats.org/officeDocument/2006/relationships/chart" Target="../charts/chart53.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20.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52.xml"/><Relationship Id="rId10" Type="http://schemas.openxmlformats.org/officeDocument/2006/relationships/chart" Target="../charts/chart55.xml"/><Relationship Id="rId4" Type="http://schemas.openxmlformats.org/officeDocument/2006/relationships/chart" Target="../charts/chart51.xml"/><Relationship Id="rId9" Type="http://schemas.openxmlformats.org/officeDocument/2006/relationships/chart" Target="../charts/chart54.xml"/></Relationships>
</file>

<file path=ppt/slides/_rels/slide27.xml.rels><?xml version="1.0" encoding="UTF-8" standalone="yes"?>
<Relationships xmlns="http://schemas.openxmlformats.org/package/2006/relationships"><Relationship Id="rId8" Type="http://schemas.openxmlformats.org/officeDocument/2006/relationships/chart" Target="../charts/chart60.xml"/><Relationship Id="rId3" Type="http://schemas.openxmlformats.org/officeDocument/2006/relationships/image" Target="../media/image6.png"/><Relationship Id="rId7" Type="http://schemas.openxmlformats.org/officeDocument/2006/relationships/chart" Target="../charts/chart59.xml"/><Relationship Id="rId2" Type="http://schemas.openxmlformats.org/officeDocument/2006/relationships/notesSlide" Target="../notesSlides/notesSlide21.xml"/><Relationship Id="rId1" Type="http://schemas.openxmlformats.org/officeDocument/2006/relationships/slideLayout" Target="../slideLayouts/slideLayout174.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64.xml"/><Relationship Id="rId2" Type="http://schemas.openxmlformats.org/officeDocument/2006/relationships/notesSlide" Target="../notesSlides/notesSlide22.xml"/><Relationship Id="rId1" Type="http://schemas.openxmlformats.org/officeDocument/2006/relationships/slideLayout" Target="../slideLayouts/slideLayout174.xml"/><Relationship Id="rId6" Type="http://schemas.openxmlformats.org/officeDocument/2006/relationships/chart" Target="../charts/chart63.xml"/><Relationship Id="rId5" Type="http://schemas.openxmlformats.org/officeDocument/2006/relationships/chart" Target="../charts/chart62.xml"/><Relationship Id="rId10" Type="http://schemas.openxmlformats.org/officeDocument/2006/relationships/chart" Target="../charts/chart65.xml"/><Relationship Id="rId4" Type="http://schemas.openxmlformats.org/officeDocument/2006/relationships/chart" Target="../charts/chart61.xml"/><Relationship Id="rId9" Type="http://schemas.openxmlformats.org/officeDocument/2006/relationships/image" Target="../media/image8.svg"/></Relationships>
</file>

<file path=ppt/slides/_rels/slide29.xml.rels><?xml version="1.0" encoding="UTF-8" standalone="yes"?>
<Relationships xmlns="http://schemas.openxmlformats.org/package/2006/relationships"><Relationship Id="rId8" Type="http://schemas.openxmlformats.org/officeDocument/2006/relationships/chart" Target="../charts/chart68.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23.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67.xml"/><Relationship Id="rId10" Type="http://schemas.openxmlformats.org/officeDocument/2006/relationships/chart" Target="../charts/chart70.xml"/><Relationship Id="rId4" Type="http://schemas.openxmlformats.org/officeDocument/2006/relationships/chart" Target="../charts/chart66.xml"/><Relationship Id="rId9" Type="http://schemas.openxmlformats.org/officeDocument/2006/relationships/chart" Target="../charts/chart6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74.xml"/><Relationship Id="rId5" Type="http://schemas.openxmlformats.org/officeDocument/2006/relationships/chart" Target="../charts/chart72.xml"/><Relationship Id="rId4" Type="http://schemas.openxmlformats.org/officeDocument/2006/relationships/chart" Target="../charts/chart71.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74.xml"/><Relationship Id="rId5" Type="http://schemas.openxmlformats.org/officeDocument/2006/relationships/chart" Target="../charts/chart74.xml"/><Relationship Id="rId4" Type="http://schemas.openxmlformats.org/officeDocument/2006/relationships/chart" Target="../charts/chart73.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74.xml"/><Relationship Id="rId5" Type="http://schemas.openxmlformats.org/officeDocument/2006/relationships/chart" Target="../charts/chart76.xml"/><Relationship Id="rId4" Type="http://schemas.openxmlformats.org/officeDocument/2006/relationships/chart" Target="../charts/chart75.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74.xml"/><Relationship Id="rId5" Type="http://schemas.openxmlformats.org/officeDocument/2006/relationships/chart" Target="../charts/chart78.xml"/><Relationship Id="rId4" Type="http://schemas.openxmlformats.org/officeDocument/2006/relationships/chart" Target="../charts/chart77.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74.xml"/><Relationship Id="rId5" Type="http://schemas.openxmlformats.org/officeDocument/2006/relationships/chart" Target="../charts/chart80.xml"/><Relationship Id="rId4" Type="http://schemas.openxmlformats.org/officeDocument/2006/relationships/chart" Target="../charts/chart79.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74.xml"/><Relationship Id="rId5" Type="http://schemas.openxmlformats.org/officeDocument/2006/relationships/chart" Target="../charts/chart82.xml"/><Relationship Id="rId4" Type="http://schemas.openxmlformats.org/officeDocument/2006/relationships/chart" Target="../charts/chart81.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74.xml"/><Relationship Id="rId5" Type="http://schemas.openxmlformats.org/officeDocument/2006/relationships/chart" Target="../charts/chart84.xml"/><Relationship Id="rId4" Type="http://schemas.openxmlformats.org/officeDocument/2006/relationships/chart" Target="../charts/chart83.xml"/></Relationships>
</file>

<file path=ppt/slides/_rels/slide3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88.xml"/><Relationship Id="rId2" Type="http://schemas.openxmlformats.org/officeDocument/2006/relationships/notesSlide" Target="../notesSlides/notesSlide31.xml"/><Relationship Id="rId1" Type="http://schemas.openxmlformats.org/officeDocument/2006/relationships/slideLayout" Target="../slideLayouts/slideLayout174.xml"/><Relationship Id="rId6" Type="http://schemas.openxmlformats.org/officeDocument/2006/relationships/chart" Target="../charts/chart87.xml"/><Relationship Id="rId5" Type="http://schemas.openxmlformats.org/officeDocument/2006/relationships/chart" Target="../charts/chart86.xml"/><Relationship Id="rId10" Type="http://schemas.openxmlformats.org/officeDocument/2006/relationships/chart" Target="../charts/chart89.xml"/><Relationship Id="rId4" Type="http://schemas.openxmlformats.org/officeDocument/2006/relationships/chart" Target="../charts/chart85.xml"/><Relationship Id="rId9" Type="http://schemas.openxmlformats.org/officeDocument/2006/relationships/image" Target="../media/image8.sv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74.xml"/><Relationship Id="rId6" Type="http://schemas.openxmlformats.org/officeDocument/2006/relationships/chart" Target="../charts/chart92.xml"/><Relationship Id="rId5" Type="http://schemas.openxmlformats.org/officeDocument/2006/relationships/chart" Target="../charts/chart91.xml"/><Relationship Id="rId4" Type="http://schemas.openxmlformats.org/officeDocument/2006/relationships/chart" Target="../charts/chart90.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2.xml"/><Relationship Id="rId4" Type="http://schemas.openxmlformats.org/officeDocument/2006/relationships/hyperlink" Target="https://diabetessurvey.co.uk/latest-results" TargetMode="External"/></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96.xml"/><Relationship Id="rId2" Type="http://schemas.openxmlformats.org/officeDocument/2006/relationships/notesSlide" Target="../notesSlides/notesSlide33.xml"/><Relationship Id="rId1" Type="http://schemas.openxmlformats.org/officeDocument/2006/relationships/slideLayout" Target="../slideLayouts/slideLayout174.xml"/><Relationship Id="rId6" Type="http://schemas.openxmlformats.org/officeDocument/2006/relationships/chart" Target="../charts/chart95.xml"/><Relationship Id="rId5" Type="http://schemas.openxmlformats.org/officeDocument/2006/relationships/chart" Target="../charts/chart94.xml"/><Relationship Id="rId10" Type="http://schemas.openxmlformats.org/officeDocument/2006/relationships/chart" Target="../charts/chart97.xml"/><Relationship Id="rId4" Type="http://schemas.openxmlformats.org/officeDocument/2006/relationships/chart" Target="../charts/chart93.xml"/><Relationship Id="rId9" Type="http://schemas.openxmlformats.org/officeDocument/2006/relationships/image" Target="../media/image8.sv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67.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172.xml"/><Relationship Id="rId4" Type="http://schemas.openxmlformats.org/officeDocument/2006/relationships/hyperlink" Target="https://diabetessurvey.co.uk/latest-results"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172.xml"/><Relationship Id="rId6" Type="http://schemas.openxmlformats.org/officeDocument/2006/relationships/chart" Target="../charts/chart100.xml"/><Relationship Id="rId11" Type="http://schemas.openxmlformats.org/officeDocument/2006/relationships/chart" Target="../charts/chart103.xml"/><Relationship Id="rId5" Type="http://schemas.openxmlformats.org/officeDocument/2006/relationships/chart" Target="../charts/chart99.xml"/><Relationship Id="rId10" Type="http://schemas.openxmlformats.org/officeDocument/2006/relationships/chart" Target="../charts/chart102.xml"/><Relationship Id="rId4" Type="http://schemas.openxmlformats.org/officeDocument/2006/relationships/chart" Target="../charts/chart98.xml"/><Relationship Id="rId9" Type="http://schemas.openxmlformats.org/officeDocument/2006/relationships/image" Target="../media/image8.svg"/></Relationships>
</file>

<file path=ppt/slides/_rels/slide4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107.xml"/><Relationship Id="rId2" Type="http://schemas.openxmlformats.org/officeDocument/2006/relationships/notesSlide" Target="../notesSlides/notesSlide37.xml"/><Relationship Id="rId1" Type="http://schemas.openxmlformats.org/officeDocument/2006/relationships/slideLayout" Target="../slideLayouts/slideLayout172.xml"/><Relationship Id="rId6" Type="http://schemas.openxmlformats.org/officeDocument/2006/relationships/chart" Target="../charts/chart106.xml"/><Relationship Id="rId11" Type="http://schemas.openxmlformats.org/officeDocument/2006/relationships/chart" Target="../charts/chart109.xml"/><Relationship Id="rId5" Type="http://schemas.openxmlformats.org/officeDocument/2006/relationships/chart" Target="../charts/chart105.xml"/><Relationship Id="rId10" Type="http://schemas.openxmlformats.org/officeDocument/2006/relationships/chart" Target="../charts/chart108.xml"/><Relationship Id="rId4" Type="http://schemas.openxmlformats.org/officeDocument/2006/relationships/chart" Target="../charts/chart104.xml"/><Relationship Id="rId9" Type="http://schemas.openxmlformats.org/officeDocument/2006/relationships/image" Target="../media/image8.sv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67.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hyperlink" Target="https://diabetessurvey.co.uk/survey-results" TargetMode="External"/><Relationship Id="rId2" Type="http://schemas.openxmlformats.org/officeDocument/2006/relationships/notesSlide" Target="../notesSlides/notesSlide39.xml"/><Relationship Id="rId1" Type="http://schemas.openxmlformats.org/officeDocument/2006/relationships/slideLayout" Target="../slideLayouts/slideLayout172.xml"/><Relationship Id="rId5" Type="http://schemas.openxmlformats.org/officeDocument/2006/relationships/hyperlink" Target="mailto:diabetessurvey@ipsos.com"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www.england.nhs.uk/nhsimpact/about-nhs-impact/building-improvement-capability-and-capacity/" TargetMode="External"/><Relationship Id="rId2" Type="http://schemas.openxmlformats.org/officeDocument/2006/relationships/notesSlide" Target="../notesSlides/notesSlide4.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image" Target="../media/image6.png"/><Relationship Id="rId4" Type="http://schemas.openxmlformats.org/officeDocument/2006/relationships/hyperlink" Target="https://www.england.nhs.uk/publication/improving-experience-of-care-a-shared-commitment-for-those-working-in-health-and-care-system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diabetessurvey.co.uk/latest-results" TargetMode="External"/><Relationship Id="rId2" Type="http://schemas.openxmlformats.org/officeDocument/2006/relationships/notesSlide" Target="../notesSlides/notesSlide5.xml"/><Relationship Id="rId1" Type="http://schemas.openxmlformats.org/officeDocument/2006/relationships/slideLayout" Target="../slideLayouts/slideLayout9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6.png"/><Relationship Id="rId7"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92.xml"/><Relationship Id="rId6" Type="http://schemas.openxmlformats.org/officeDocument/2006/relationships/chart" Target="../charts/chart3.xml"/><Relationship Id="rId5" Type="http://schemas.openxmlformats.org/officeDocument/2006/relationships/chart" Target="../charts/chart2.xml"/><Relationship Id="rId10" Type="http://schemas.openxmlformats.org/officeDocument/2006/relationships/chart" Target="../charts/chart7.xml"/><Relationship Id="rId4" Type="http://schemas.openxmlformats.org/officeDocument/2006/relationships/chart" Target="../charts/chart1.xml"/><Relationship Id="rId9"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chart" Target="../charts/chart9.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HS logo">
            <a:extLst>
              <a:ext uri="{FF2B5EF4-FFF2-40B4-BE49-F238E27FC236}">
                <a16:creationId xmlns:a16="http://schemas.microsoft.com/office/drawing/2014/main" id="{62109E1E-3ADB-22A6-06CC-AB61EFA5F36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1">
            <a:extLst>
              <a:ext uri="{FF2B5EF4-FFF2-40B4-BE49-F238E27FC236}">
                <a16:creationId xmlns:a16="http://schemas.microsoft.com/office/drawing/2014/main" id="{2440291F-5DA5-403E-B684-9AD54FB72BBD}"/>
              </a:ext>
            </a:extLst>
          </p:cNvPr>
          <p:cNvSpPr>
            <a:spLocks noGrp="1"/>
          </p:cNvSpPr>
          <p:nvPr>
            <p:ph type="title" idx="4294967295"/>
          </p:nvPr>
        </p:nvSpPr>
        <p:spPr>
          <a:xfrm>
            <a:off x="297532" y="1427261"/>
            <a:ext cx="11674089" cy="963175"/>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National Diabetes Experience Survey</a:t>
            </a:r>
            <a:endParaRPr kumimoji="0" lang="en-GB" sz="31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Subtitle 5">
            <a:extLst>
              <a:ext uri="{FF2B5EF4-FFF2-40B4-BE49-F238E27FC236}">
                <a16:creationId xmlns:a16="http://schemas.microsoft.com/office/drawing/2014/main" id="{6E955FC9-5B8B-4544-ACDB-806A3A7E82EF}"/>
              </a:ext>
            </a:extLst>
          </p:cNvPr>
          <p:cNvSpPr>
            <a:spLocks noGrp="1"/>
          </p:cNvSpPr>
          <p:nvPr>
            <p:ph type="subTitle" idx="1"/>
          </p:nvPr>
        </p:nvSpPr>
        <p:spPr>
          <a:xfrm>
            <a:off x="450000" y="4188631"/>
            <a:ext cx="4731600" cy="369332"/>
          </a:xfrm>
        </p:spPr>
        <p:txBody>
          <a:bodyPr/>
          <a:lstStyle/>
          <a:p>
            <a:r>
              <a:rPr lang="en-GB"/>
              <a:t>S</a:t>
            </a:r>
            <a:r>
              <a:rPr lang="en-GB">
                <a:solidFill>
                  <a:schemeClr val="bg1"/>
                </a:solidFill>
              </a:rPr>
              <a:t>urvey results</a:t>
            </a:r>
          </a:p>
        </p:txBody>
      </p:sp>
      <p:sp>
        <p:nvSpPr>
          <p:cNvPr id="7" name="Text Placeholder 6">
            <a:extLst>
              <a:ext uri="{FF2B5EF4-FFF2-40B4-BE49-F238E27FC236}">
                <a16:creationId xmlns:a16="http://schemas.microsoft.com/office/drawing/2014/main" id="{C6DF43BB-4B6C-49EB-BB23-10B21D5A8FF9}"/>
              </a:ext>
            </a:extLst>
          </p:cNvPr>
          <p:cNvSpPr>
            <a:spLocks noGrp="1"/>
          </p:cNvSpPr>
          <p:nvPr>
            <p:ph type="body" sz="quarter" idx="12"/>
          </p:nvPr>
        </p:nvSpPr>
        <p:spPr>
          <a:xfrm>
            <a:off x="450000" y="4682677"/>
            <a:ext cx="1439497" cy="307777"/>
          </a:xfrm>
        </p:spPr>
        <p:txBody>
          <a:bodyPr/>
          <a:lstStyle/>
          <a:p>
            <a:r>
              <a:rPr lang="en-US"/>
              <a:t>2024 Survey</a:t>
            </a:r>
          </a:p>
        </p:txBody>
      </p:sp>
      <p:sp>
        <p:nvSpPr>
          <p:cNvPr id="4" name="ReportName">
            <a:extLst>
              <a:ext uri="{FF2B5EF4-FFF2-40B4-BE49-F238E27FC236}">
                <a16:creationId xmlns:a16="http://schemas.microsoft.com/office/drawing/2014/main" id="{52696578-B0BD-AC2A-7603-73B1526E88C5}"/>
              </a:ext>
            </a:extLst>
          </p:cNvPr>
          <p:cNvSpPr txBox="1">
            <a:spLocks/>
          </p:cNvSpPr>
          <p:nvPr/>
        </p:nvSpPr>
        <p:spPr>
          <a:xfrm>
            <a:off x="297525" y="2899284"/>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2900" b="0" dirty="0">
                <a:solidFill>
                  <a:prstClr val="white"/>
                </a:solidFill>
                <a:latin typeface="Arial Black" panose="020B0A04020102020204" pitchFamily="34" charset="0"/>
              </a:rPr>
              <a:t>NORTH EAST AND NORTH CUMBRIA INTEGRATED CARE SYSTEM</a:t>
            </a:r>
            <a:endParaRPr lang="en-GB" sz="2900" b="0" dirty="0">
              <a:solidFill>
                <a:prstClr val="black"/>
              </a:solidFill>
              <a:latin typeface="Arial"/>
            </a:endParaRPr>
          </a:p>
        </p:txBody>
      </p:sp>
    </p:spTree>
    <p:extLst>
      <p:ext uri="{BB962C8B-B14F-4D97-AF65-F5344CB8AC3E}">
        <p14:creationId xmlns:p14="http://schemas.microsoft.com/office/powerpoint/2010/main" val="167271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a16="http://schemas.microsoft.com/office/drawing/2014/main"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6369" y="397169"/>
            <a:ext cx="9341700" cy="775597"/>
          </a:xfrm>
        </p:spPr>
        <p:txBody>
          <a:bodyPr/>
          <a:lstStyle/>
          <a:p>
            <a:r>
              <a:rPr lang="en-GB" sz="3200" dirty="0"/>
              <a:t>Headline results</a:t>
            </a:r>
          </a:p>
        </p:txBody>
      </p:sp>
      <p:sp>
        <p:nvSpPr>
          <p:cNvPr id="4" name="Rectangle 3">
            <a:extLst>
              <a:ext uri="{FF2B5EF4-FFF2-40B4-BE49-F238E27FC236}">
                <a16:creationId xmlns:a16="http://schemas.microsoft.com/office/drawing/2014/main" id="{623E16BA-07B9-6649-C4E5-64E57EC3962C}"/>
              </a:ext>
              <a:ext uri="{C183D7F6-B498-43B3-948B-1728B52AA6E4}">
                <adec:decorative xmlns:adec="http://schemas.microsoft.com/office/drawing/2017/decorative" val="0"/>
              </a:ext>
            </a:extLst>
          </p:cNvPr>
          <p:cNvSpPr/>
          <p:nvPr/>
        </p:nvSpPr>
        <p:spPr>
          <a:xfrm>
            <a:off x="386370" y="2245064"/>
            <a:ext cx="5594417" cy="3420000"/>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9387">
              <a:lnSpc>
                <a:spcPct val="120000"/>
              </a:lnSpc>
              <a:spcBef>
                <a:spcPts val="600"/>
              </a:spcBef>
              <a:spcAft>
                <a:spcPts val="600"/>
              </a:spcAft>
              <a:buClr>
                <a:srgbClr val="005EB8"/>
              </a:buClr>
              <a:buSzPct val="150000"/>
            </a:pPr>
            <a:endParaRPr lang="en-GB" sz="1400" dirty="0">
              <a:solidFill>
                <a:schemeClr val="tx1"/>
              </a:solidFill>
            </a:endParaRPr>
          </a:p>
        </p:txBody>
      </p:sp>
      <p:sp>
        <p:nvSpPr>
          <p:cNvPr id="13" name="Rectangle 12">
            <a:extLst>
              <a:ext uri="{FF2B5EF4-FFF2-40B4-BE49-F238E27FC236}">
                <a16:creationId xmlns:a16="http://schemas.microsoft.com/office/drawing/2014/main" id="{8C2495D1-301E-BA00-1F2B-342673531E2C}"/>
              </a:ext>
              <a:ext uri="{C183D7F6-B498-43B3-948B-1728B52AA6E4}">
                <adec:decorative xmlns:adec="http://schemas.microsoft.com/office/drawing/2017/decorative" val="0"/>
              </a:ext>
            </a:extLst>
          </p:cNvPr>
          <p:cNvSpPr/>
          <p:nvPr/>
        </p:nvSpPr>
        <p:spPr>
          <a:xfrm>
            <a:off x="6137928" y="2245064"/>
            <a:ext cx="5594417" cy="3420000"/>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9387" marR="0" lvl="1" algn="l" defTabSz="914400" rtl="0" eaLnBrk="1" fontAlgn="auto" latinLnBrk="0" hangingPunct="1">
              <a:lnSpc>
                <a:spcPct val="120000"/>
              </a:lnSpc>
              <a:spcBef>
                <a:spcPts val="600"/>
              </a:spcBef>
              <a:spcAft>
                <a:spcPts val="600"/>
              </a:spcAft>
              <a:buClr>
                <a:srgbClr val="005EB8"/>
              </a:buClr>
              <a:buSzPct val="150000"/>
              <a:tabLst/>
              <a:defRPr/>
            </a:pP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pic>
        <p:nvPicPr>
          <p:cNvPr id="2" name="Picture 1">
            <a:extLst>
              <a:ext uri="{FF2B5EF4-FFF2-40B4-BE49-F238E27FC236}">
                <a16:creationId xmlns:a16="http://schemas.microsoft.com/office/drawing/2014/main" id="{C4A95091-8F29-ADF5-736E-90474C870CB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49A7B5AE-410B-5AC7-B580-5C938C6CA770}"/>
              </a:ext>
            </a:extLst>
          </p:cNvPr>
          <p:cNvSpPr/>
          <p:nvPr/>
        </p:nvSpPr>
        <p:spPr>
          <a:xfrm>
            <a:off x="364788" y="1603574"/>
            <a:ext cx="5616000" cy="576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tx1"/>
                </a:solidFill>
                <a:effectLst/>
                <a:uLnTx/>
                <a:uFillTx/>
                <a:latin typeface="Arial"/>
                <a:ea typeface="+mn-ea"/>
                <a:cs typeface="+mn-cs"/>
              </a:rPr>
              <a:t>Where the experience of people living with type 2 diabetes is best</a:t>
            </a:r>
          </a:p>
        </p:txBody>
      </p:sp>
      <p:sp>
        <p:nvSpPr>
          <p:cNvPr id="17" name="Rectangle 16">
            <a:extLst>
              <a:ext uri="{FF2B5EF4-FFF2-40B4-BE49-F238E27FC236}">
                <a16:creationId xmlns:a16="http://schemas.microsoft.com/office/drawing/2014/main" id="{0E3B3968-087D-7FC2-5F17-06777FD7618B}"/>
              </a:ext>
            </a:extLst>
          </p:cNvPr>
          <p:cNvSpPr/>
          <p:nvPr/>
        </p:nvSpPr>
        <p:spPr>
          <a:xfrm>
            <a:off x="6126356" y="1603575"/>
            <a:ext cx="5616000" cy="576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tx1"/>
                </a:solidFill>
                <a:effectLst/>
                <a:uLnTx/>
                <a:uFillTx/>
                <a:latin typeface="Arial"/>
                <a:ea typeface="+mn-ea"/>
                <a:cs typeface="+mn-cs"/>
              </a:rPr>
              <a:t>Where the experience of people living with type 2 diabetes could improve</a:t>
            </a:r>
          </a:p>
        </p:txBody>
      </p:sp>
      <p:graphicFrame>
        <p:nvGraphicFramePr>
          <p:cNvPr id="3" name="D_d077c9b107f4cb64_CalcTable">
            <a:extLst>
              <a:ext uri="{FF2B5EF4-FFF2-40B4-BE49-F238E27FC236}">
                <a16:creationId xmlns:a16="http://schemas.microsoft.com/office/drawing/2014/main" id="{1B6B7A33-91E0-CB05-0A93-09BF4B3E9B10}"/>
              </a:ext>
            </a:extLst>
          </p:cNvPr>
          <p:cNvGraphicFramePr>
            <a:graphicFrameLocks noGrp="1"/>
          </p:cNvGraphicFramePr>
          <p:nvPr>
            <p:extLst>
              <p:ext uri="{D42A27DB-BD31-4B8C-83A1-F6EECF244321}">
                <p14:modId xmlns:p14="http://schemas.microsoft.com/office/powerpoint/2010/main" val="805758664"/>
              </p:ext>
            </p:extLst>
          </p:nvPr>
        </p:nvGraphicFramePr>
        <p:xfrm>
          <a:off x="500063" y="2340951"/>
          <a:ext cx="5345152" cy="3270568"/>
        </p:xfrm>
        <a:graphic>
          <a:graphicData uri="http://schemas.openxmlformats.org/drawingml/2006/table">
            <a:tbl>
              <a:tblPr firstRow="1" bandRow="1">
                <a:tableStyleId>{5C22544A-7EE6-4342-B048-85BDC9FD1C3A}</a:tableStyleId>
              </a:tblPr>
              <a:tblGrid>
                <a:gridCol w="534515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Healthcare professionals sharing information about diabetes at the time of diagnosis
Healthcare professionals having a conversation about what would happen next with their diabetes care at the time of diagnosis
Attending an annual review ever
Having a weight and BMI check as part of their last annual review
Having a smoking status review as part of their last annual review
Healthcare professionals providing information about the potential complications of living with diabetes</a:t>
                      </a:r>
                      <a:endParaRPr lang="en-GB" sz="1800" b="1" dirty="0">
                        <a:solidFill>
                          <a:srgbClr val="595959"/>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9" name="D_d077c9b107f4cb64" hidden="1">
            <a:extLst>
              <a:ext uri="{FF2B5EF4-FFF2-40B4-BE49-F238E27FC236}">
                <a16:creationId xmlns:a16="http://schemas.microsoft.com/office/drawing/2014/main" id="{DAE155EE-587E-3850-169F-C15CC11E62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63142938"/>
              </p:ext>
            </p:extLst>
          </p:nvPr>
        </p:nvGraphicFramePr>
        <p:xfrm>
          <a:off x="-1186774" y="3175000"/>
          <a:ext cx="1049506"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5e3b8f5b4ee4cd9f_CalcTable">
            <a:extLst>
              <a:ext uri="{FF2B5EF4-FFF2-40B4-BE49-F238E27FC236}">
                <a16:creationId xmlns:a16="http://schemas.microsoft.com/office/drawing/2014/main" id="{D0BAB105-10A6-D6D9-7F57-1351D5DB4BDC}"/>
              </a:ext>
            </a:extLst>
          </p:cNvPr>
          <p:cNvGraphicFramePr>
            <a:graphicFrameLocks noGrp="1"/>
          </p:cNvGraphicFramePr>
          <p:nvPr>
            <p:extLst>
              <p:ext uri="{D42A27DB-BD31-4B8C-83A1-F6EECF244321}">
                <p14:modId xmlns:p14="http://schemas.microsoft.com/office/powerpoint/2010/main" val="3612449649"/>
              </p:ext>
            </p:extLst>
          </p:nvPr>
        </p:nvGraphicFramePr>
        <p:xfrm>
          <a:off x="6269496" y="2332713"/>
          <a:ext cx="5339912" cy="3169000"/>
        </p:xfrm>
        <a:graphic>
          <a:graphicData uri="http://schemas.openxmlformats.org/drawingml/2006/table">
            <a:tbl>
              <a:tblPr firstRow="1" bandRow="1">
                <a:tableStyleId>{5C22544A-7EE6-4342-B048-85BDC9FD1C3A}</a:tableStyleId>
              </a:tblPr>
              <a:tblGrid>
                <a:gridCol w="533991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Healthcare professionals providing support in taking part in physical activity</a:t>
                      </a:r>
                      <a:endParaRPr lang="en-GB" sz="1400" b="0"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15" name="D_5e3b8f5b4ee4cd9f" hidden="1">
            <a:extLst>
              <a:ext uri="{FF2B5EF4-FFF2-40B4-BE49-F238E27FC236}">
                <a16:creationId xmlns:a16="http://schemas.microsoft.com/office/drawing/2014/main" id="{A0A35D1E-57B2-8279-3182-7215E30C1F7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91578700"/>
              </p:ext>
            </p:extLst>
          </p:nvPr>
        </p:nvGraphicFramePr>
        <p:xfrm>
          <a:off x="12402226" y="3175000"/>
          <a:ext cx="1049506" cy="508000"/>
        </p:xfrm>
        <a:graphic>
          <a:graphicData uri="http://schemas.openxmlformats.org/drawingml/2006/chart">
            <c:chart xmlns:c="http://schemas.openxmlformats.org/drawingml/2006/chart" xmlns:r="http://schemas.openxmlformats.org/officeDocument/2006/relationships" r:id="rId5"/>
          </a:graphicData>
        </a:graphic>
      </p:graphicFrame>
      <p:sp>
        <p:nvSpPr>
          <p:cNvPr id="7" name="Slide Number Placeholder 4">
            <a:extLst>
              <a:ext uri="{FF2B5EF4-FFF2-40B4-BE49-F238E27FC236}">
                <a16:creationId xmlns:a16="http://schemas.microsoft.com/office/drawing/2014/main" id="{655E1EE0-524B-55C5-4FEA-CA03A7165006}"/>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fld id="{D61AABEC-672F-4B68-B914-690DA978312C}" type="slidenum">
              <a:rPr lang="en-GB" smtClean="0"/>
              <a:pPr/>
              <a:t>10</a:t>
            </a:fld>
            <a:r>
              <a:rPr lang="en-GB"/>
              <a:t> </a:t>
            </a:r>
          </a:p>
        </p:txBody>
      </p:sp>
      <p:graphicFrame>
        <p:nvGraphicFramePr>
          <p:cNvPr id="8" name="Table1">
            <a:extLst>
              <a:ext uri="{FF2B5EF4-FFF2-40B4-BE49-F238E27FC236}">
                <a16:creationId xmlns:a16="http://schemas.microsoft.com/office/drawing/2014/main" id="{F5021684-95D8-4156-B21E-1B4AE5E1E616}"/>
              </a:ext>
            </a:extLst>
          </p:cNvPr>
          <p:cNvGraphicFramePr>
            <a:graphicFrameLocks noGrp="1"/>
          </p:cNvGraphicFramePr>
          <p:nvPr>
            <p:extLst>
              <p:ext uri="{D42A27DB-BD31-4B8C-83A1-F6EECF244321}">
                <p14:modId xmlns:p14="http://schemas.microsoft.com/office/powerpoint/2010/main" val="1984356988"/>
              </p:ext>
            </p:extLst>
          </p:nvPr>
        </p:nvGraphicFramePr>
        <p:xfrm>
          <a:off x="364788" y="5712608"/>
          <a:ext cx="10895827" cy="82296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30000" dirty="0">
                          <a:solidFill>
                            <a:schemeClr val="tx1"/>
                          </a:solidFill>
                          <a:latin typeface="Arial" panose="020B0604020202020204" pitchFamily="34" charset="0"/>
                        </a:rPr>
                        <a:t>1 </a:t>
                      </a:r>
                      <a:r>
                        <a:rPr kumimoji="0" lang="en-GB" sz="1200" b="0" i="0" u="none" strike="noStrike" kern="1200" cap="none" spc="0" normalizeH="0" baseline="0" noProof="0" dirty="0">
                          <a:ln>
                            <a:noFill/>
                          </a:ln>
                          <a:solidFill>
                            <a:prstClr val="black"/>
                          </a:solidFill>
                          <a:effectLst/>
                          <a:uLnTx/>
                          <a:uFillTx/>
                          <a:latin typeface="+mn-lt"/>
                          <a:ea typeface="+mn-ea"/>
                          <a:cs typeface="+mn-cs"/>
                        </a:rPr>
                        <a:t>This slide shows questions where the ICS result is significantly different to the national result. It should be noted that only a selection of questions (Q6, Q8, Q9, Q13, Q18, Q25, Q31, Q32, Q34, Q36, Q39) have been included in this analysis. For further guidance on the Headline results analysis, please see </a:t>
                      </a:r>
                      <a:r>
                        <a:rPr kumimoji="0" lang="en-GB" sz="1200" b="0" i="0" u="none" strike="noStrike" kern="1200" cap="none" spc="0" normalizeH="0" baseline="0" noProof="0" dirty="0">
                          <a:ln>
                            <a:noFill/>
                          </a:ln>
                          <a:solidFill>
                            <a:schemeClr val="tx1"/>
                          </a:solidFill>
                          <a:effectLst/>
                          <a:uLnTx/>
                          <a:uFillTx/>
                          <a:latin typeface="+mn-lt"/>
                          <a:ea typeface="+mn-ea"/>
                          <a:cs typeface="+mn-cs"/>
                        </a:rPr>
                        <a:t>the Technical Annex available here: </a:t>
                      </a:r>
                      <a:r>
                        <a:rPr kumimoji="0" lang="en-GB" sz="1200" b="0" i="0" u="none" strike="noStrike" kern="1200" cap="none" spc="0" normalizeH="0" baseline="0" noProof="0" dirty="0">
                          <a:ln>
                            <a:noFill/>
                          </a:ln>
                          <a:solidFill>
                            <a:schemeClr val="tx1"/>
                          </a:solidFill>
                          <a:effectLst/>
                          <a:uLnTx/>
                          <a:uFillTx/>
                          <a:latin typeface="+mn-lt"/>
                          <a:ea typeface="+mn-ea"/>
                          <a:cs typeface="+mn-cs"/>
                          <a:hlinkClick r:id="rId6"/>
                        </a:rPr>
                        <a:t>https://diabetessurvey.co.uk/latest-results</a:t>
                      </a:r>
                      <a:r>
                        <a:rPr kumimoji="0" lang="en-GB" sz="1200" b="0" i="0" u="none" strike="noStrike" kern="1200" cap="none" spc="0" normalizeH="0" baseline="0" noProof="0" dirty="0">
                          <a:ln>
                            <a:noFill/>
                          </a:ln>
                          <a:solidFill>
                            <a:prstClr val="black"/>
                          </a:solidFill>
                          <a:effectLst/>
                          <a:uLnTx/>
                          <a:uFillTx/>
                          <a:latin typeface="+mn-lt"/>
                          <a:ea typeface="+mn-ea"/>
                          <a:cs typeface="+mn-cs"/>
                        </a:rPr>
                        <a:t>.</a:t>
                      </a:r>
                    </a:p>
                    <a:p>
                      <a:pPr marL="0" indent="0">
                        <a:lnSpc>
                          <a:spcPct val="100000"/>
                        </a:lnSpc>
                        <a:spcBef>
                          <a:spcPts val="0"/>
                        </a:spcBef>
                        <a:spcAft>
                          <a:spcPts val="0"/>
                        </a:spcAft>
                        <a:buNone/>
                      </a:pPr>
                      <a:r>
                        <a:rPr lang="en-GB" sz="1200" b="0" dirty="0">
                          <a:solidFill>
                            <a:schemeClr val="tx1"/>
                          </a:solidFill>
                          <a:latin typeface="Arial" panose="020B0604020202020204" pitchFamily="34" charset="0"/>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 Placeholder 19">
            <a:extLst>
              <a:ext uri="{FF2B5EF4-FFF2-40B4-BE49-F238E27FC236}">
                <a16:creationId xmlns:a16="http://schemas.microsoft.com/office/drawing/2014/main" id="{2C531FCC-2382-B42F-5393-E9C09A58D71C}"/>
              </a:ext>
            </a:extLst>
          </p:cNvPr>
          <p:cNvSpPr txBox="1">
            <a:spLocks/>
          </p:cNvSpPr>
          <p:nvPr/>
        </p:nvSpPr>
        <p:spPr>
          <a:xfrm>
            <a:off x="386369" y="1019940"/>
            <a:ext cx="11641462" cy="492443"/>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GB" sz="1600" b="0" i="0" u="none" strike="noStrike" kern="1200" cap="none" spc="0" normalizeH="0" baseline="0" noProof="0">
                <a:ln>
                  <a:noFill/>
                </a:ln>
                <a:solidFill>
                  <a:prstClr val="black"/>
                </a:solidFill>
                <a:effectLst/>
                <a:uLnTx/>
                <a:uFillTx/>
                <a:latin typeface="Arial"/>
                <a:ea typeface="+mn-ea"/>
                <a:cs typeface="+mn-cs"/>
              </a:rPr>
              <a:t>This slide shows a selection of questions  where </a:t>
            </a:r>
            <a:r>
              <a:rPr kumimoji="0" lang="en-GB" sz="1600" i="0" u="none" strike="noStrike" kern="1200" cap="none" spc="0" normalizeH="0" baseline="0" noProof="0">
                <a:ln>
                  <a:noFill/>
                </a:ln>
                <a:solidFill>
                  <a:srgbClr val="005EB8"/>
                </a:solidFill>
                <a:effectLst/>
                <a:uLnTx/>
                <a:uFillTx/>
                <a:latin typeface="Arial"/>
                <a:ea typeface="+mn-ea"/>
                <a:cs typeface="+mn-cs"/>
              </a:rPr>
              <a:t>NORTH EAST AND NORTH CUMBRIA INTEGRATED CARE SYSTEM</a:t>
            </a:r>
            <a:r>
              <a:rPr kumimoji="0" lang="en-GB" sz="1600" b="0" i="0" u="none" strike="noStrike" kern="1200" cap="none" spc="0" normalizeH="0" baseline="0" noProof="0">
                <a:ln>
                  <a:noFill/>
                </a:ln>
                <a:solidFill>
                  <a:prstClr val="black"/>
                </a:solidFill>
                <a:effectLst/>
                <a:uLnTx/>
                <a:uFillTx/>
                <a:latin typeface="Arial"/>
                <a:ea typeface="+mn-ea"/>
                <a:cs typeface="+mn-cs"/>
              </a:rPr>
              <a:t> results are significantly different to the national result for people living with type 2 diabetes.</a:t>
            </a:r>
            <a:endParaRPr lang="en-GB" sz="1600" b="0" dirty="0">
              <a:solidFill>
                <a:schemeClr val="tx1"/>
              </a:solidFill>
            </a:endParaRPr>
          </a:p>
        </p:txBody>
      </p:sp>
      <p:sp>
        <p:nvSpPr>
          <p:cNvPr id="10" name="TextBox 9">
            <a:extLst>
              <a:ext uri="{FF2B5EF4-FFF2-40B4-BE49-F238E27FC236}">
                <a16:creationId xmlns:a16="http://schemas.microsoft.com/office/drawing/2014/main" id="{8E3BF1E0-81C4-53E6-5781-8B8C28F3D32D}"/>
              </a:ext>
            </a:extLst>
          </p:cNvPr>
          <p:cNvSpPr txBox="1"/>
          <p:nvPr/>
        </p:nvSpPr>
        <p:spPr>
          <a:xfrm>
            <a:off x="3971043" y="1019940"/>
            <a:ext cx="289873" cy="276999"/>
          </a:xfrm>
          <a:prstGeom prst="rect">
            <a:avLst/>
          </a:prstGeom>
          <a:noFill/>
        </p:spPr>
        <p:txBody>
          <a:bodyPr wrap="square">
            <a:spAutoFit/>
          </a:bodyPr>
          <a:lstStyle/>
          <a:p>
            <a:r>
              <a:rPr kumimoji="0" lang="en-GB" sz="1200" b="0" i="0" u="none" strike="noStrike" kern="1200" cap="none" spc="0" normalizeH="0" baseline="70000" noProof="0" dirty="0">
                <a:ln>
                  <a:noFill/>
                </a:ln>
                <a:solidFill>
                  <a:prstClr val="black"/>
                </a:solidFill>
                <a:effectLst/>
                <a:uLnTx/>
                <a:uFillTx/>
                <a:latin typeface="Arial"/>
                <a:ea typeface="+mn-ea"/>
                <a:cs typeface="+mn-cs"/>
              </a:rPr>
              <a:t>1</a:t>
            </a:r>
            <a:endParaRPr lang="en-GB" sz="1200" dirty="0"/>
          </a:p>
        </p:txBody>
      </p:sp>
    </p:spTree>
    <p:extLst>
      <p:ext uri="{BB962C8B-B14F-4D97-AF65-F5344CB8AC3E}">
        <p14:creationId xmlns:p14="http://schemas.microsoft.com/office/powerpoint/2010/main" val="3028213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Diagnosis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353990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D_f26b549c10fe0250">
            <a:extLst>
              <a:ext uri="{FF2B5EF4-FFF2-40B4-BE49-F238E27FC236}">
                <a16:creationId xmlns:a16="http://schemas.microsoft.com/office/drawing/2014/main" id="{E9ADC587-C045-4E67-1234-F70702019177}"/>
              </a:ext>
            </a:extLst>
          </p:cNvPr>
          <p:cNvGraphicFramePr>
            <a:graphicFrameLocks/>
          </p:cNvGraphicFramePr>
          <p:nvPr>
            <p:extLst>
              <p:ext uri="{D42A27DB-BD31-4B8C-83A1-F6EECF244321}">
                <p14:modId xmlns:p14="http://schemas.microsoft.com/office/powerpoint/2010/main" val="2577635548"/>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D_e6c567e0c348d1fc">
            <a:extLst>
              <a:ext uri="{FF2B5EF4-FFF2-40B4-BE49-F238E27FC236}">
                <a16:creationId xmlns:a16="http://schemas.microsoft.com/office/drawing/2014/main" id="{98FB066E-7703-A628-F148-A72443934353}"/>
              </a:ext>
            </a:extLst>
          </p:cNvPr>
          <p:cNvGraphicFramePr>
            <a:graphicFrameLocks/>
          </p:cNvGraphicFramePr>
          <p:nvPr>
            <p:extLst>
              <p:ext uri="{D42A27DB-BD31-4B8C-83A1-F6EECF244321}">
                <p14:modId xmlns:p14="http://schemas.microsoft.com/office/powerpoint/2010/main" val="2491273091"/>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4"/>
          </a:graphicData>
        </a:graphic>
      </p:graphicFrame>
      <p:sp>
        <p:nvSpPr>
          <p:cNvPr id="39" name="Rectangle 38">
            <a:extLst>
              <a:ext uri="{FF2B5EF4-FFF2-40B4-BE49-F238E27FC236}">
                <a16:creationId xmlns:a16="http://schemas.microsoft.com/office/drawing/2014/main" id="{8B1097F0-E1C4-DF64-0D64-0940596F5C0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 </a:t>
            </a:r>
            <a:r>
              <a:rPr lang="en-GB" sz="1600" b="1">
                <a:solidFill>
                  <a:schemeClr val="bg1"/>
                </a:solidFill>
                <a:effectLst/>
                <a:latin typeface="Arial" panose="020B0604020202020204" pitchFamily="34" charset="0"/>
                <a:ea typeface="Calibri" panose="020F0502020204030204" pitchFamily="34" charset="0"/>
                <a:cs typeface="Arial" panose="020B0604020202020204" pitchFamily="34" charset="0"/>
              </a:rPr>
              <a:t>What type of diabetes do you have?</a:t>
            </a:r>
            <a:endParaRPr kumimoji="0" lang="en-GB" sz="1600" b="1" i="0" u="none" strike="noStrike" kern="1200" cap="none" spc="0" normalizeH="0" baseline="0" noProof="0">
              <a:ln>
                <a:noFill/>
              </a:ln>
              <a:solidFill>
                <a:prstClr val="white"/>
              </a:solidFill>
              <a:effectLst/>
              <a:uLnTx/>
              <a:uFillTx/>
              <a:latin typeface="Arial"/>
              <a:ea typeface="+mn-ea"/>
              <a:cs typeface="+mn-cs"/>
            </a:endParaRP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21178"/>
            <a:ext cx="0" cy="237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Diagnosis: Diabetes type</a:t>
            </a:r>
          </a:p>
        </p:txBody>
      </p:sp>
      <p:sp>
        <p:nvSpPr>
          <p:cNvPr id="40" name="TextBox 39">
            <a:extLst>
              <a:ext uri="{FF2B5EF4-FFF2-40B4-BE49-F238E27FC236}">
                <a16:creationId xmlns:a16="http://schemas.microsoft.com/office/drawing/2014/main" id="{12BD4077-731D-78FF-F567-DDB98E3DFF45}"/>
              </a:ext>
            </a:extLst>
          </p:cNvPr>
          <p:cNvSpPr txBox="1"/>
          <p:nvPr/>
        </p:nvSpPr>
        <p:spPr>
          <a:xfrm>
            <a:off x="445305" y="1594568"/>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Arial"/>
                <a:ea typeface="+mn-ea"/>
                <a:cs typeface="+mn-cs"/>
              </a:rPr>
              <a:t>Type 1 diabetes</a:t>
            </a:r>
            <a:endParaRPr kumimoji="0" lang="en-GB" sz="2000" b="0" i="0" u="none" strike="noStrike" kern="1200" cap="none" spc="0" normalizeH="0" baseline="0" noProof="0" dirty="0">
              <a:ln>
                <a:noFill/>
              </a:ln>
              <a:effectLst/>
              <a:uLnTx/>
              <a:uFillTx/>
              <a:latin typeface="Arial"/>
              <a:ea typeface="+mn-ea"/>
              <a:cs typeface="+mn-cs"/>
            </a:endParaRPr>
          </a:p>
        </p:txBody>
      </p:sp>
      <p:sp>
        <p:nvSpPr>
          <p:cNvPr id="41" name="TextBox 40">
            <a:extLst>
              <a:ext uri="{FF2B5EF4-FFF2-40B4-BE49-F238E27FC236}">
                <a16:creationId xmlns:a16="http://schemas.microsoft.com/office/drawing/2014/main" id="{DFE3024A-FBBF-697E-D9AC-6A4DF1691600}"/>
              </a:ext>
            </a:extLst>
          </p:cNvPr>
          <p:cNvSpPr txBox="1"/>
          <p:nvPr/>
        </p:nvSpPr>
        <p:spPr>
          <a:xfrm>
            <a:off x="6254811" y="1617630"/>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Arial"/>
                <a:ea typeface="+mn-ea"/>
                <a:cs typeface="+mn-cs"/>
              </a:rPr>
              <a:t>Type 2 diabetes</a:t>
            </a:r>
            <a:endParaRPr kumimoji="0" lang="en-GB" sz="2000" b="0" i="0" u="none" strike="noStrike" kern="1200" cap="none" spc="0" normalizeH="0" baseline="0" noProof="0" dirty="0">
              <a:ln>
                <a:noFill/>
              </a:ln>
              <a:effectLst/>
              <a:uLnTx/>
              <a:uFillTx/>
              <a:latin typeface="Arial"/>
              <a:ea typeface="+mn-ea"/>
              <a:cs typeface="+mn-cs"/>
            </a:endParaRPr>
          </a:p>
        </p:txBody>
      </p:sp>
      <p:sp>
        <p:nvSpPr>
          <p:cNvPr id="2" name="Rectangle 1">
            <a:extLst>
              <a:ext uri="{FF2B5EF4-FFF2-40B4-BE49-F238E27FC236}">
                <a16:creationId xmlns:a16="http://schemas.microsoft.com/office/drawing/2014/main" id="{BD3FB11D-061F-4827-BF82-23DBD9161A88}"/>
              </a:ext>
            </a:extLst>
          </p:cNvPr>
          <p:cNvSpPr/>
          <p:nvPr/>
        </p:nvSpPr>
        <p:spPr>
          <a:xfrm>
            <a:off x="348732" y="4495675"/>
            <a:ext cx="11406034" cy="1513654"/>
          </a:xfrm>
          <a:prstGeom prst="rect">
            <a:avLst/>
          </a:prstGeom>
          <a:solidFill>
            <a:srgbClr val="F2F2F2"/>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kumimoji="0" lang="en-GB" sz="1200" b="0" i="0" u="none" strike="noStrike" kern="1200" cap="none" spc="0" normalizeH="0" baseline="0" noProof="0" dirty="0">
                <a:ln>
                  <a:noFill/>
                </a:ln>
                <a:solidFill>
                  <a:schemeClr val="tx1"/>
                </a:solidFill>
                <a:effectLst/>
                <a:uLnTx/>
                <a:uFillTx/>
                <a:cs typeface="Arial" panose="020B0604020202020204" pitchFamily="34" charset="0"/>
              </a:rPr>
              <a:t>Throughout this report, where differences are shown by type of diabetes, the data is based on sample data, rather than self-reported diabetes type as shown here.</a:t>
            </a:r>
          </a:p>
          <a:p>
            <a:pPr>
              <a:defRPr/>
            </a:pPr>
            <a:r>
              <a:rPr kumimoji="0" lang="en-GB" sz="1200" b="0" i="0" u="none" strike="noStrike" kern="1200" cap="none" spc="0" normalizeH="0" baseline="0" noProof="0" dirty="0">
                <a:ln>
                  <a:noFill/>
                </a:ln>
                <a:solidFill>
                  <a:schemeClr val="tx1"/>
                </a:solidFill>
                <a:effectLst/>
                <a:uLnTx/>
                <a:uFillTx/>
                <a:cs typeface="Arial" panose="020B0604020202020204" pitchFamily="34" charset="0"/>
              </a:rPr>
              <a:t> </a:t>
            </a:r>
            <a:endParaRPr lang="en-GB" sz="1200" dirty="0">
              <a:solidFill>
                <a:schemeClr val="tx1"/>
              </a:solidFill>
              <a:cs typeface="Arial" panose="020B0604020202020204" pitchFamily="34" charset="0"/>
            </a:endParaRPr>
          </a:p>
          <a:p>
            <a:pPr>
              <a:defRPr/>
            </a:pPr>
            <a:r>
              <a:rPr lang="en-GB" sz="1200" dirty="0">
                <a:solidFill>
                  <a:schemeClr val="tx1"/>
                </a:solidFill>
                <a:effectLst/>
              </a:rPr>
              <a:t>When asked ‘What type of diabetes do you have?’:​</a:t>
            </a:r>
          </a:p>
          <a:p>
            <a:pPr marL="171450" indent="-171450">
              <a:buFont typeface="Arial" panose="020B0604020202020204" pitchFamily="34" charset="0"/>
              <a:buChar char="•"/>
              <a:defRPr/>
            </a:pPr>
            <a:r>
              <a:rPr lang="en-GB" sz="1200" dirty="0">
                <a:solidFill>
                  <a:schemeClr val="tx1"/>
                </a:solidFill>
                <a:effectLst/>
              </a:rPr>
              <a:t>90% of respondents who were marked as Type 1 in the sample selected ‘Type 1’, 8% selected ‘Type 2’, 2% selected ‘Other’ and 1% selected ‘I don’t know’ ​</a:t>
            </a:r>
          </a:p>
          <a:p>
            <a:pPr marL="171450" indent="-171450">
              <a:buFont typeface="Arial" panose="020B0604020202020204" pitchFamily="34" charset="0"/>
              <a:buChar char="•"/>
              <a:defRPr/>
            </a:pPr>
            <a:r>
              <a:rPr lang="en-GB" sz="1200" dirty="0">
                <a:solidFill>
                  <a:schemeClr val="tx1"/>
                </a:solidFill>
                <a:effectLst/>
              </a:rPr>
              <a:t>92% of respondents who were marked as Type 2 in the sample selected ‘Type 2’, 2% selected ‘Type 1’, 2% selected ‘Other’ and 3% selected ‘I don’t know’</a:t>
            </a:r>
          </a:p>
          <a:p>
            <a:pPr>
              <a:defRPr/>
            </a:pPr>
            <a:endParaRPr lang="en-GB" sz="1200" dirty="0">
              <a:solidFill>
                <a:schemeClr val="tx1"/>
              </a:solidFill>
              <a:effectLst/>
            </a:endParaRPr>
          </a:p>
          <a:p>
            <a:pPr>
              <a:defRPr/>
            </a:pPr>
            <a:r>
              <a:rPr lang="en-GB" sz="1200" dirty="0">
                <a:solidFill>
                  <a:schemeClr val="tx1"/>
                </a:solidFill>
                <a:cs typeface="Arial" panose="020B0604020202020204" pitchFamily="34" charset="0"/>
              </a:rPr>
              <a:t>See Technical Annex for further information on the use of sample and self-reported diabetes type.</a:t>
            </a:r>
          </a:p>
        </p:txBody>
      </p:sp>
      <p:sp>
        <p:nvSpPr>
          <p:cNvPr id="5" name="D_745bf69bae383979">
            <a:extLst>
              <a:ext uri="{FF2B5EF4-FFF2-40B4-BE49-F238E27FC236}">
                <a16:creationId xmlns:a16="http://schemas.microsoft.com/office/drawing/2014/main" id="{43767590-A4A3-23D2-F848-F9669F5D79F2}"/>
              </a:ext>
            </a:extLst>
          </p:cNvPr>
          <p:cNvSpPr txBox="1"/>
          <p:nvPr/>
        </p:nvSpPr>
        <p:spPr>
          <a:xfrm>
            <a:off x="445305" y="6106343"/>
            <a:ext cx="8459682"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Base: Asked of all respondents. (Type 1, ICS (534); Type 2, ICS (717)).</a:t>
            </a:r>
            <a:endParaRPr kumimoji="0" lang="en-GB" sz="10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798043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c="http://schemas.openxmlformats.org/drawingml/2006/chart" xmlns:a16="http://schemas.microsoft.com/office/drawing/2014/main"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_3e2b4568f56f0329">
            <a:extLst>
              <a:ext uri="{FF2B5EF4-FFF2-40B4-BE49-F238E27FC236}">
                <a16:creationId xmlns:a16="http://schemas.microsoft.com/office/drawing/2014/main" id="{DDB9897B-A0D2-499C-7289-0A7102ABD3EA}"/>
              </a:ext>
            </a:extLst>
          </p:cNvPr>
          <p:cNvGraphicFramePr>
            <a:graphicFrameLocks/>
          </p:cNvGraphicFramePr>
          <p:nvPr>
            <p:extLst>
              <p:ext uri="{D42A27DB-BD31-4B8C-83A1-F6EECF244321}">
                <p14:modId xmlns:p14="http://schemas.microsoft.com/office/powerpoint/2010/main" val="50282717"/>
              </p:ext>
            </p:extLst>
          </p:nvPr>
        </p:nvGraphicFramePr>
        <p:xfrm>
          <a:off x="5947143" y="1758359"/>
          <a:ext cx="4820568" cy="411825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D_8f8e6773d2fa218c">
            <a:extLst>
              <a:ext uri="{FF2B5EF4-FFF2-40B4-BE49-F238E27FC236}">
                <a16:creationId xmlns:a16="http://schemas.microsoft.com/office/drawing/2014/main" id="{4DA12D88-2262-5C1D-5C75-FFEE636A50A1}"/>
              </a:ext>
            </a:extLst>
          </p:cNvPr>
          <p:cNvGraphicFramePr>
            <a:graphicFrameLocks/>
          </p:cNvGraphicFramePr>
          <p:nvPr>
            <p:extLst>
              <p:ext uri="{D42A27DB-BD31-4B8C-83A1-F6EECF244321}">
                <p14:modId xmlns:p14="http://schemas.microsoft.com/office/powerpoint/2010/main" val="2755151797"/>
              </p:ext>
            </p:extLst>
          </p:nvPr>
        </p:nvGraphicFramePr>
        <p:xfrm>
          <a:off x="140845" y="1765800"/>
          <a:ext cx="4820568" cy="41182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7" name="D_9ea52e55e59d7134">
            <a:extLst>
              <a:ext uri="{FF2B5EF4-FFF2-40B4-BE49-F238E27FC236}">
                <a16:creationId xmlns:a16="http://schemas.microsoft.com/office/drawing/2014/main" id="{1063153F-BEFD-7560-F25D-B7A6CDD27769}"/>
              </a:ext>
            </a:extLst>
          </p:cNvPr>
          <p:cNvGraphicFramePr>
            <a:graphicFrameLocks noGrp="1"/>
          </p:cNvGraphicFramePr>
          <p:nvPr>
            <p:extLst>
              <p:ext uri="{D42A27DB-BD31-4B8C-83A1-F6EECF244321}">
                <p14:modId xmlns:p14="http://schemas.microsoft.com/office/powerpoint/2010/main" val="40554598"/>
              </p:ext>
            </p:extLst>
          </p:nvPr>
        </p:nvGraphicFramePr>
        <p:xfrm>
          <a:off x="4895413" y="2330804"/>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51%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14%</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32%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765800"/>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Diagnosis: Delays</a:t>
            </a:r>
            <a:endParaRPr lang="en-GB" sz="2800" dirty="0"/>
          </a:p>
        </p:txBody>
      </p:sp>
      <p:graphicFrame>
        <p:nvGraphicFramePr>
          <p:cNvPr id="6" name="D_33d144e289fc2ba5">
            <a:extLst>
              <a:ext uri="{FF2B5EF4-FFF2-40B4-BE49-F238E27FC236}">
                <a16:creationId xmlns:a16="http://schemas.microsoft.com/office/drawing/2014/main" id="{E3B48971-A473-D9A0-DF27-EE086704DE73}"/>
              </a:ext>
            </a:extLst>
          </p:cNvPr>
          <p:cNvGraphicFramePr>
            <a:graphicFrameLocks noGrp="1"/>
          </p:cNvGraphicFramePr>
          <p:nvPr>
            <p:extLst>
              <p:ext uri="{D42A27DB-BD31-4B8C-83A1-F6EECF244321}">
                <p14:modId xmlns:p14="http://schemas.microsoft.com/office/powerpoint/2010/main" val="4177213074"/>
              </p:ext>
            </p:extLst>
          </p:nvPr>
        </p:nvGraphicFramePr>
        <p:xfrm>
          <a:off x="10652464" y="2330804"/>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52%</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6%</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38%</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sp>
        <p:nvSpPr>
          <p:cNvPr id="8" name="Isosceles Triangle 7">
            <a:extLst>
              <a:ext uri="{FF2B5EF4-FFF2-40B4-BE49-F238E27FC236}">
                <a16:creationId xmlns:a16="http://schemas.microsoft.com/office/drawing/2014/main" id="{B64E9632-46CC-6E48-F0AF-F98648006D48}"/>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1" name="Isosceles Triangle 10">
            <a:extLst>
              <a:ext uri="{FF2B5EF4-FFF2-40B4-BE49-F238E27FC236}">
                <a16:creationId xmlns:a16="http://schemas.microsoft.com/office/drawing/2014/main" id="{AD5B46C4-05D3-48C8-E8E3-6D7AD6B53CAA}"/>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2" name="Table1">
            <a:extLst>
              <a:ext uri="{FF2B5EF4-FFF2-40B4-BE49-F238E27FC236}">
                <a16:creationId xmlns:a16="http://schemas.microsoft.com/office/drawing/2014/main" id="{032CC41A-057E-C9EE-59E4-5507660F8DCC}"/>
              </a:ext>
            </a:extLst>
          </p:cNvPr>
          <p:cNvGraphicFramePr>
            <a:graphicFrameLocks noGrp="1"/>
          </p:cNvGraphicFramePr>
          <p:nvPr>
            <p:extLst>
              <p:ext uri="{D42A27DB-BD31-4B8C-83A1-F6EECF244321}">
                <p14:modId xmlns:p14="http://schemas.microsoft.com/office/powerpoint/2010/main" val="2640938425"/>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Rectangle 12">
            <a:extLst>
              <a:ext uri="{FF2B5EF4-FFF2-40B4-BE49-F238E27FC236}">
                <a16:creationId xmlns:a16="http://schemas.microsoft.com/office/drawing/2014/main" id="{9E35F3C7-16C2-7840-6677-853228A3E052}"/>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Q5. Did any of the following delay your diabetes diagnosis?</a:t>
            </a:r>
          </a:p>
        </p:txBody>
      </p:sp>
      <p:sp>
        <p:nvSpPr>
          <p:cNvPr id="19" name="TextBox 18">
            <a:extLst>
              <a:ext uri="{FF2B5EF4-FFF2-40B4-BE49-F238E27FC236}">
                <a16:creationId xmlns:a16="http://schemas.microsoft.com/office/drawing/2014/main" id="{573D349D-68BF-7B1C-9990-D826A2D829C7}"/>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0" name="TextBox 19">
            <a:extLst>
              <a:ext uri="{FF2B5EF4-FFF2-40B4-BE49-F238E27FC236}">
                <a16:creationId xmlns:a16="http://schemas.microsoft.com/office/drawing/2014/main" id="{5468C239-4956-803F-420B-D9317D632A01}"/>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21" name="Title 1">
            <a:extLst>
              <a:ext uri="{FF2B5EF4-FFF2-40B4-BE49-F238E27FC236}">
                <a16:creationId xmlns:a16="http://schemas.microsoft.com/office/drawing/2014/main" id="{E4C0FC35-15F9-84A8-FBB0-5BAA772CB862}"/>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dirty="0">
                <a:ln>
                  <a:noFill/>
                </a:ln>
                <a:solidFill>
                  <a:srgbClr val="292926"/>
                </a:solidFill>
                <a:effectLst/>
                <a:uLnTx/>
                <a:uFillTx/>
                <a:latin typeface="Arial"/>
                <a:ea typeface="+mj-ea"/>
                <a:cs typeface="Segoe UI" panose="020B0502040204020203" pitchFamily="34" charset="0"/>
              </a:rPr>
              <a:t>ICS</a:t>
            </a:r>
          </a:p>
        </p:txBody>
      </p:sp>
      <p:sp>
        <p:nvSpPr>
          <p:cNvPr id="22" name="Title 1">
            <a:extLst>
              <a:ext uri="{FF2B5EF4-FFF2-40B4-BE49-F238E27FC236}">
                <a16:creationId xmlns:a16="http://schemas.microsoft.com/office/drawing/2014/main" id="{C9193999-F7B9-A6D4-53B1-B82B3361C1CE}"/>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24" name="Title 1">
            <a:extLst>
              <a:ext uri="{FF2B5EF4-FFF2-40B4-BE49-F238E27FC236}">
                <a16:creationId xmlns:a16="http://schemas.microsoft.com/office/drawing/2014/main" id="{768DA3BA-2FB9-8693-E21B-BE0301D5773D}"/>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25" name="Title 1">
            <a:extLst>
              <a:ext uri="{FF2B5EF4-FFF2-40B4-BE49-F238E27FC236}">
                <a16:creationId xmlns:a16="http://schemas.microsoft.com/office/drawing/2014/main" id="{B1532577-2FD2-B4A3-F45D-0C26536DDAA2}"/>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graphicFrame>
        <p:nvGraphicFramePr>
          <p:cNvPr id="15" name="Ipsos Ribbon Rules" hidden="1">
            <a:extLst>
              <a:ext uri="{FF2B5EF4-FFF2-40B4-BE49-F238E27FC236}">
                <a16:creationId xmlns:a16="http://schemas.microsoft.com/office/drawing/2014/main" id="{24F119D5-5910-D27C-8309-CE4777D50DD8}"/>
              </a:ext>
            </a:extLst>
          </p:cNvPr>
          <p:cNvGraphicFramePr/>
          <p:nvPr>
            <p:extLst>
              <p:ext uri="{D42A27DB-BD31-4B8C-83A1-F6EECF244321}">
                <p14:modId xmlns:p14="http://schemas.microsoft.com/office/powerpoint/2010/main" val="3710651463"/>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D_eb0944ed03eb92e5">
            <a:extLst>
              <a:ext uri="{FF2B5EF4-FFF2-40B4-BE49-F238E27FC236}">
                <a16:creationId xmlns:a16="http://schemas.microsoft.com/office/drawing/2014/main" id="{31C1C8E7-1ECB-4F3E-176E-7B92CE7ADEDC}"/>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(15,631), ICS (452); Type 2, National (19,941), ICS (587))</a:t>
            </a:r>
            <a:endParaRPr lang="en-GB" sz="1000" b="0" dirty="0">
              <a:solidFill>
                <a:schemeClr val="tx1"/>
              </a:solidFill>
              <a:latin typeface="+mn-lt"/>
            </a:endParaRPr>
          </a:p>
        </p:txBody>
      </p:sp>
    </p:spTree>
    <p:extLst>
      <p:ext uri="{BB962C8B-B14F-4D97-AF65-F5344CB8AC3E}">
        <p14:creationId xmlns:p14="http://schemas.microsoft.com/office/powerpoint/2010/main" val="1318911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c="http://schemas.openxmlformats.org/drawingml/2006/chart" xmlns:a16="http://schemas.microsoft.com/office/drawing/2014/main"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Diagnosis: Was information shared at diagnosis </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1684896941"/>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78245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D_73ffad92ff85e8db">
            <a:extLst>
              <a:ext uri="{FF2B5EF4-FFF2-40B4-BE49-F238E27FC236}">
                <a16:creationId xmlns:a16="http://schemas.microsoft.com/office/drawing/2014/main" id="{7F94760C-1795-87B3-44B5-10CD5749F0F7}"/>
              </a:ext>
            </a:extLst>
          </p:cNvPr>
          <p:cNvGraphicFramePr>
            <a:graphicFrameLocks/>
          </p:cNvGraphicFramePr>
          <p:nvPr>
            <p:extLst>
              <p:ext uri="{D42A27DB-BD31-4B8C-83A1-F6EECF244321}">
                <p14:modId xmlns:p14="http://schemas.microsoft.com/office/powerpoint/2010/main" val="845604777"/>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_c99af6504661e116">
            <a:extLst>
              <a:ext uri="{FF2B5EF4-FFF2-40B4-BE49-F238E27FC236}">
                <a16:creationId xmlns:a16="http://schemas.microsoft.com/office/drawing/2014/main" id="{A0F183BE-E50E-305B-28A2-6BC3043E3416}"/>
              </a:ext>
            </a:extLst>
          </p:cNvPr>
          <p:cNvGraphicFramePr>
            <a:graphicFrameLocks/>
          </p:cNvGraphicFramePr>
          <p:nvPr>
            <p:extLst>
              <p:ext uri="{D42A27DB-BD31-4B8C-83A1-F6EECF244321}">
                <p14:modId xmlns:p14="http://schemas.microsoft.com/office/powerpoint/2010/main" val="2213775207"/>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4" name="Rectangle 13">
            <a:extLst>
              <a:ext uri="{FF2B5EF4-FFF2-40B4-BE49-F238E27FC236}">
                <a16:creationId xmlns:a16="http://schemas.microsoft.com/office/drawing/2014/main" id="{EBA10BB3-646E-7D3D-B902-E396959EB8E3}"/>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Q6. When you were diagnosed, did a healthcare professional share information about diabetes with you?</a:t>
            </a:r>
          </a:p>
        </p:txBody>
      </p:sp>
      <p:sp>
        <p:nvSpPr>
          <p:cNvPr id="15" name="TextBox 14">
            <a:extLst>
              <a:ext uri="{FF2B5EF4-FFF2-40B4-BE49-F238E27FC236}">
                <a16:creationId xmlns:a16="http://schemas.microsoft.com/office/drawing/2014/main" id="{EDAF23EC-A8A2-16CC-AAC3-24D9A54059D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7" name="TextBox 16">
            <a:extLst>
              <a:ext uri="{FF2B5EF4-FFF2-40B4-BE49-F238E27FC236}">
                <a16:creationId xmlns:a16="http://schemas.microsoft.com/office/drawing/2014/main" id="{9378B989-61F9-0065-182D-CC0B27405E2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3" name="D_3aca4aa8efcc7118">
            <a:extLst>
              <a:ext uri="{FF2B5EF4-FFF2-40B4-BE49-F238E27FC236}">
                <a16:creationId xmlns:a16="http://schemas.microsoft.com/office/drawing/2014/main" id="{3983416A-304A-B703-0741-D493A0E39829}"/>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(15,774), ICS (474); Type 2, National (22,278), ICS (651))</a:t>
            </a:r>
            <a:endParaRPr lang="en-GB" sz="1000" b="0" dirty="0">
              <a:solidFill>
                <a:schemeClr val="tx1"/>
              </a:solidFill>
              <a:latin typeface="+mn-lt"/>
            </a:endParaRPr>
          </a:p>
        </p:txBody>
      </p:sp>
    </p:spTree>
    <p:extLst>
      <p:ext uri="{BB962C8B-B14F-4D97-AF65-F5344CB8AC3E}">
        <p14:creationId xmlns:p14="http://schemas.microsoft.com/office/powerpoint/2010/main" val="726938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Diagnosis: Had a conversation about next steps</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4104389323"/>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13308"/>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F9B6F45-77F6-4FC9-F9ED-316D0237307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Q8. Around the time of being diagnosed, did you have a conversation with a healthcare professional about what would happen next with your care?</a:t>
            </a:r>
          </a:p>
        </p:txBody>
      </p:sp>
      <p:sp>
        <p:nvSpPr>
          <p:cNvPr id="20" name="TextBox 19">
            <a:extLst>
              <a:ext uri="{FF2B5EF4-FFF2-40B4-BE49-F238E27FC236}">
                <a16:creationId xmlns:a16="http://schemas.microsoft.com/office/drawing/2014/main" id="{D730815C-7EC9-F05D-C66C-3C2CC64365E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2" name="TextBox 21">
            <a:extLst>
              <a:ext uri="{FF2B5EF4-FFF2-40B4-BE49-F238E27FC236}">
                <a16:creationId xmlns:a16="http://schemas.microsoft.com/office/drawing/2014/main" id="{F2B376B0-ABEA-A5DF-7E68-066925F41DEF}"/>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4329ec58388c9e6d">
            <a:extLst>
              <a:ext uri="{FF2B5EF4-FFF2-40B4-BE49-F238E27FC236}">
                <a16:creationId xmlns:a16="http://schemas.microsoft.com/office/drawing/2014/main" id="{AE637908-81E1-09D1-DE52-9D72A8DC87AF}"/>
              </a:ext>
            </a:extLst>
          </p:cNvPr>
          <p:cNvGraphicFramePr>
            <a:graphicFrameLocks/>
          </p:cNvGraphicFramePr>
          <p:nvPr>
            <p:extLst>
              <p:ext uri="{D42A27DB-BD31-4B8C-83A1-F6EECF244321}">
                <p14:modId xmlns:p14="http://schemas.microsoft.com/office/powerpoint/2010/main" val="3525038129"/>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7b003910bee7b06d">
            <a:extLst>
              <a:ext uri="{FF2B5EF4-FFF2-40B4-BE49-F238E27FC236}">
                <a16:creationId xmlns:a16="http://schemas.microsoft.com/office/drawing/2014/main" id="{2D4C429F-1C8F-87C9-1129-612B3A78CD0B}"/>
              </a:ext>
            </a:extLst>
          </p:cNvPr>
          <p:cNvGraphicFramePr>
            <a:graphicFrameLocks/>
          </p:cNvGraphicFramePr>
          <p:nvPr>
            <p:extLst>
              <p:ext uri="{D42A27DB-BD31-4B8C-83A1-F6EECF244321}">
                <p14:modId xmlns:p14="http://schemas.microsoft.com/office/powerpoint/2010/main" val="3246893781"/>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1" name="D_6952bf3fb9064e6d">
            <a:extLst>
              <a:ext uri="{FF2B5EF4-FFF2-40B4-BE49-F238E27FC236}">
                <a16:creationId xmlns:a16="http://schemas.microsoft.com/office/drawing/2014/main" id="{C38961A0-1CF1-80B4-DD7E-F9CA3D44E527}"/>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(14,446), ICS (434); Type 2, National (21,082), ICS (624))</a:t>
            </a:r>
            <a:endParaRPr lang="en-GB" sz="1000" b="0" dirty="0">
              <a:solidFill>
                <a:schemeClr val="tx1"/>
              </a:solidFill>
              <a:latin typeface="+mn-lt"/>
            </a:endParaRPr>
          </a:p>
        </p:txBody>
      </p:sp>
    </p:spTree>
    <p:extLst>
      <p:ext uri="{BB962C8B-B14F-4D97-AF65-F5344CB8AC3E}">
        <p14:creationId xmlns:p14="http://schemas.microsoft.com/office/powerpoint/2010/main" val="391902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Annual Review</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315927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Ever had an annual review</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1196278"/>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78845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575D0C5-D622-2189-924A-13BDCC8C7E85}"/>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Q9. </a:t>
            </a:r>
            <a:r>
              <a:rPr kumimoji="0" lang="en-GB" sz="1600" b="1" i="0" u="none" strike="noStrike" kern="1200" cap="none" spc="0" normalizeH="0" baseline="0" noProof="0">
                <a:ln>
                  <a:noFill/>
                </a:ln>
                <a:solidFill>
                  <a:prstClr val="white"/>
                </a:solidFill>
                <a:effectLst/>
                <a:uLnTx/>
                <a:uFillTx/>
                <a:latin typeface="Arial"/>
                <a:ea typeface="+mn-ea"/>
                <a:cs typeface="+mn-cs"/>
              </a:rPr>
              <a:t>Have you ever had an annual review for your diabetes?</a:t>
            </a:r>
          </a:p>
        </p:txBody>
      </p:sp>
      <p:sp>
        <p:nvSpPr>
          <p:cNvPr id="9" name="TextBox 8">
            <a:extLst>
              <a:ext uri="{FF2B5EF4-FFF2-40B4-BE49-F238E27FC236}">
                <a16:creationId xmlns:a16="http://schemas.microsoft.com/office/drawing/2014/main" id="{63A40208-2625-EB0E-25EE-204B6D50BD1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70963A08-E189-0124-52CA-938C3201C2C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d71d64dd73a0cbc8">
            <a:extLst>
              <a:ext uri="{FF2B5EF4-FFF2-40B4-BE49-F238E27FC236}">
                <a16:creationId xmlns:a16="http://schemas.microsoft.com/office/drawing/2014/main" id="{62BB6C76-9E5A-A417-A6F3-57DD6A57F2E6}"/>
              </a:ext>
            </a:extLst>
          </p:cNvPr>
          <p:cNvGraphicFramePr>
            <a:graphicFrameLocks/>
          </p:cNvGraphicFramePr>
          <p:nvPr>
            <p:extLst>
              <p:ext uri="{D42A27DB-BD31-4B8C-83A1-F6EECF244321}">
                <p14:modId xmlns:p14="http://schemas.microsoft.com/office/powerpoint/2010/main" val="40175804"/>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0fd5ffcc4456850d">
            <a:extLst>
              <a:ext uri="{FF2B5EF4-FFF2-40B4-BE49-F238E27FC236}">
                <a16:creationId xmlns:a16="http://schemas.microsoft.com/office/drawing/2014/main" id="{50EDDFFF-FCCC-5206-D263-18558A246DEB}"/>
              </a:ext>
            </a:extLst>
          </p:cNvPr>
          <p:cNvGraphicFramePr>
            <a:graphicFrameLocks/>
          </p:cNvGraphicFramePr>
          <p:nvPr>
            <p:extLst>
              <p:ext uri="{D42A27DB-BD31-4B8C-83A1-F6EECF244321}">
                <p14:modId xmlns:p14="http://schemas.microsoft.com/office/powerpoint/2010/main" val="2533533013"/>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1" name="D_13d9b625cfd9e30d">
            <a:extLst>
              <a:ext uri="{FF2B5EF4-FFF2-40B4-BE49-F238E27FC236}">
                <a16:creationId xmlns:a16="http://schemas.microsoft.com/office/drawing/2014/main" id="{6FF66736-CF49-8F3E-FDF8-583F7D480A92}"/>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(17,992), ICS (532); Type 2, National (24,180), ICS (709))</a:t>
            </a:r>
            <a:endParaRPr lang="en-GB" sz="1000" b="0" dirty="0">
              <a:solidFill>
                <a:schemeClr val="tx1"/>
              </a:solidFill>
              <a:latin typeface="+mn-lt"/>
            </a:endParaRPr>
          </a:p>
        </p:txBody>
      </p:sp>
    </p:spTree>
    <p:extLst>
      <p:ext uri="{BB962C8B-B14F-4D97-AF65-F5344CB8AC3E}">
        <p14:creationId xmlns:p14="http://schemas.microsoft.com/office/powerpoint/2010/main" val="332579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_b81422dba8bf37e9">
            <a:extLst>
              <a:ext uri="{FF2B5EF4-FFF2-40B4-BE49-F238E27FC236}">
                <a16:creationId xmlns:a16="http://schemas.microsoft.com/office/drawing/2014/main" id="{DDB9897B-A0D2-499C-7289-0A7102ABD3EA}"/>
              </a:ext>
            </a:extLst>
          </p:cNvPr>
          <p:cNvGraphicFramePr>
            <a:graphicFrameLocks/>
          </p:cNvGraphicFramePr>
          <p:nvPr>
            <p:extLst>
              <p:ext uri="{D42A27DB-BD31-4B8C-83A1-F6EECF244321}">
                <p14:modId xmlns:p14="http://schemas.microsoft.com/office/powerpoint/2010/main" val="3667618204"/>
              </p:ext>
            </p:extLst>
          </p:nvPr>
        </p:nvGraphicFramePr>
        <p:xfrm>
          <a:off x="5947143" y="1789816"/>
          <a:ext cx="4820568" cy="411825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D_9896546bffa7c766">
            <a:extLst>
              <a:ext uri="{FF2B5EF4-FFF2-40B4-BE49-F238E27FC236}">
                <a16:creationId xmlns:a16="http://schemas.microsoft.com/office/drawing/2014/main" id="{4DA12D88-2262-5C1D-5C75-FFEE636A50A1}"/>
              </a:ext>
            </a:extLst>
          </p:cNvPr>
          <p:cNvGraphicFramePr>
            <a:graphicFrameLocks/>
          </p:cNvGraphicFramePr>
          <p:nvPr>
            <p:extLst>
              <p:ext uri="{D42A27DB-BD31-4B8C-83A1-F6EECF244321}">
                <p14:modId xmlns:p14="http://schemas.microsoft.com/office/powerpoint/2010/main" val="649264901"/>
              </p:ext>
            </p:extLst>
          </p:nvPr>
        </p:nvGraphicFramePr>
        <p:xfrm>
          <a:off x="140845" y="1797257"/>
          <a:ext cx="4820568" cy="4118253"/>
        </p:xfrm>
        <a:graphic>
          <a:graphicData uri="http://schemas.openxmlformats.org/drawingml/2006/chart">
            <c:chart xmlns:c="http://schemas.openxmlformats.org/drawingml/2006/chart" xmlns:r="http://schemas.openxmlformats.org/officeDocument/2006/relationships" r:id="rId5"/>
          </a:graphicData>
        </a:graphic>
      </p:graphicFrame>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79725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20" name="Isosceles Triangle 19">
            <a:extLst>
              <a:ext uri="{FF2B5EF4-FFF2-40B4-BE49-F238E27FC236}">
                <a16:creationId xmlns:a16="http://schemas.microsoft.com/office/drawing/2014/main" id="{BD0196B3-9FA1-27DB-D5B9-8C07AAB543C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Isosceles Triangle 20">
            <a:extLst>
              <a:ext uri="{FF2B5EF4-FFF2-40B4-BE49-F238E27FC236}">
                <a16:creationId xmlns:a16="http://schemas.microsoft.com/office/drawing/2014/main" id="{CF1A24F4-1570-B4C9-BFFB-D0CDD6A674E7}"/>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22" name="Table1">
            <a:extLst>
              <a:ext uri="{FF2B5EF4-FFF2-40B4-BE49-F238E27FC236}">
                <a16:creationId xmlns:a16="http://schemas.microsoft.com/office/drawing/2014/main" id="{CCE2B4C2-F318-5347-44F8-AFC797F2DDFD}"/>
              </a:ext>
            </a:extLst>
          </p:cNvPr>
          <p:cNvGraphicFramePr>
            <a:graphicFrameLocks noGrp="1"/>
          </p:cNvGraphicFramePr>
          <p:nvPr>
            <p:extLst>
              <p:ext uri="{D42A27DB-BD31-4B8C-83A1-F6EECF244321}">
                <p14:modId xmlns:p14="http://schemas.microsoft.com/office/powerpoint/2010/main" val="1526438243"/>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mn-lt"/>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Checks included</a:t>
            </a:r>
            <a:endParaRPr lang="en-GB" sz="2800" dirty="0"/>
          </a:p>
        </p:txBody>
      </p:sp>
      <p:graphicFrame>
        <p:nvGraphicFramePr>
          <p:cNvPr id="5" name="D_5eb0ea13fbdf9990">
            <a:extLst>
              <a:ext uri="{FF2B5EF4-FFF2-40B4-BE49-F238E27FC236}">
                <a16:creationId xmlns:a16="http://schemas.microsoft.com/office/drawing/2014/main" id="{E38527CC-6496-DEB7-EE78-D1B74CC7DDCC}"/>
              </a:ext>
            </a:extLst>
          </p:cNvPr>
          <p:cNvGraphicFramePr>
            <a:graphicFrameLocks noGrp="1"/>
          </p:cNvGraphicFramePr>
          <p:nvPr>
            <p:extLst>
              <p:ext uri="{D42A27DB-BD31-4B8C-83A1-F6EECF244321}">
                <p14:modId xmlns:p14="http://schemas.microsoft.com/office/powerpoint/2010/main" val="1892148039"/>
              </p:ext>
            </p:extLst>
          </p:nvPr>
        </p:nvGraphicFramePr>
        <p:xfrm>
          <a:off x="4895413" y="2362261"/>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83%</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89%</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71%</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68%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89%</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43%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6" name="D_9252d2d8893737e9">
            <a:extLst>
              <a:ext uri="{FF2B5EF4-FFF2-40B4-BE49-F238E27FC236}">
                <a16:creationId xmlns:a16="http://schemas.microsoft.com/office/drawing/2014/main" id="{24A41070-487C-67F5-E251-D664F70CB42C}"/>
              </a:ext>
            </a:extLst>
          </p:cNvPr>
          <p:cNvGraphicFramePr>
            <a:graphicFrameLocks noGrp="1"/>
          </p:cNvGraphicFramePr>
          <p:nvPr>
            <p:extLst>
              <p:ext uri="{D42A27DB-BD31-4B8C-83A1-F6EECF244321}">
                <p14:modId xmlns:p14="http://schemas.microsoft.com/office/powerpoint/2010/main" val="2136770919"/>
              </p:ext>
            </p:extLst>
          </p:nvPr>
        </p:nvGraphicFramePr>
        <p:xfrm>
          <a:off x="10652464" y="2362261"/>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81%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91%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81%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71%</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92%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32%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sp>
        <p:nvSpPr>
          <p:cNvPr id="11" name="Rectangle 10">
            <a:extLst>
              <a:ext uri="{FF2B5EF4-FFF2-40B4-BE49-F238E27FC236}">
                <a16:creationId xmlns:a16="http://schemas.microsoft.com/office/drawing/2014/main" id="{159F0834-1D78-2EDA-C9E5-003B4F7D1713}"/>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Q13. As part of your last annual review, which of these checks did you have?</a:t>
            </a:r>
          </a:p>
        </p:txBody>
      </p:sp>
      <p:sp>
        <p:nvSpPr>
          <p:cNvPr id="12" name="TextBox 11">
            <a:extLst>
              <a:ext uri="{FF2B5EF4-FFF2-40B4-BE49-F238E27FC236}">
                <a16:creationId xmlns:a16="http://schemas.microsoft.com/office/drawing/2014/main" id="{08E8E738-7C9B-8D98-BA79-3CA8FCF86B6E}"/>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3" name="TextBox 12">
            <a:extLst>
              <a:ext uri="{FF2B5EF4-FFF2-40B4-BE49-F238E27FC236}">
                <a16:creationId xmlns:a16="http://schemas.microsoft.com/office/drawing/2014/main" id="{19E3B7E7-B656-DF55-0FCE-2B8146CE9B8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15" name="Title 1">
            <a:extLst>
              <a:ext uri="{FF2B5EF4-FFF2-40B4-BE49-F238E27FC236}">
                <a16:creationId xmlns:a16="http://schemas.microsoft.com/office/drawing/2014/main" id="{9E6A27BC-A1B4-BD6A-A236-22D67D7ADFEF}"/>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16" name="Title 1">
            <a:extLst>
              <a:ext uri="{FF2B5EF4-FFF2-40B4-BE49-F238E27FC236}">
                <a16:creationId xmlns:a16="http://schemas.microsoft.com/office/drawing/2014/main" id="{A1B49D30-EC68-BFDA-B578-FEE833C84922}"/>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19" name="Title 1">
            <a:extLst>
              <a:ext uri="{FF2B5EF4-FFF2-40B4-BE49-F238E27FC236}">
                <a16:creationId xmlns:a16="http://schemas.microsoft.com/office/drawing/2014/main" id="{4BA37E2B-5A55-5AC0-D96A-A5DCE07F66C6}"/>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25" name="Title 1">
            <a:extLst>
              <a:ext uri="{FF2B5EF4-FFF2-40B4-BE49-F238E27FC236}">
                <a16:creationId xmlns:a16="http://schemas.microsoft.com/office/drawing/2014/main" id="{383831C6-436E-7D2F-A215-82A2C4A68D25}"/>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graphicFrame>
        <p:nvGraphicFramePr>
          <p:cNvPr id="8" name="Ipsos Ribbon Rules" hidden="1">
            <a:extLst>
              <a:ext uri="{FF2B5EF4-FFF2-40B4-BE49-F238E27FC236}">
                <a16:creationId xmlns:a16="http://schemas.microsoft.com/office/drawing/2014/main" id="{60ABF066-086C-9F9B-3E3B-78B239FA9C70}"/>
              </a:ext>
            </a:extLst>
          </p:cNvPr>
          <p:cNvGraphicFramePr/>
          <p:nvPr>
            <p:extLst>
              <p:ext uri="{D42A27DB-BD31-4B8C-83A1-F6EECF244321}">
                <p14:modId xmlns:p14="http://schemas.microsoft.com/office/powerpoint/2010/main" val="487471913"/>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7" name="D_f1f815e6f7e4c55a">
            <a:extLst>
              <a:ext uri="{FF2B5EF4-FFF2-40B4-BE49-F238E27FC236}">
                <a16:creationId xmlns:a16="http://schemas.microsoft.com/office/drawing/2014/main" id="{E25EF542-E012-7336-4A69-FDBE608C32E8}"/>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ever had an annual review. Those who selected ‘I don’t know or I can’t remember’ have been excluded.
(Type 1, National (17,265), ICS (514); Type 2, National (22,482), ICS (678))</a:t>
            </a:r>
            <a:endParaRPr lang="en-GB" sz="1000" b="0" dirty="0">
              <a:solidFill>
                <a:schemeClr val="tx1"/>
              </a:solidFill>
              <a:latin typeface="+mn-lt"/>
            </a:endParaRPr>
          </a:p>
        </p:txBody>
      </p:sp>
    </p:spTree>
    <p:extLst>
      <p:ext uri="{BB962C8B-B14F-4D97-AF65-F5344CB8AC3E}">
        <p14:creationId xmlns:p14="http://schemas.microsoft.com/office/powerpoint/2010/main" val="71274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c="http://schemas.openxmlformats.org/drawingml/2006/chart" xmlns:a16="http://schemas.microsoft.com/office/drawing/2014/main"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D_366a3b6cb1fcbb8c">
            <a:extLst>
              <a:ext uri="{FF2B5EF4-FFF2-40B4-BE49-F238E27FC236}">
                <a16:creationId xmlns:a16="http://schemas.microsoft.com/office/drawing/2014/main" id="{E9ADC587-C045-4E67-1234-F70702019177}"/>
              </a:ext>
            </a:extLst>
          </p:cNvPr>
          <p:cNvGraphicFramePr>
            <a:graphicFrameLocks/>
          </p:cNvGraphicFramePr>
          <p:nvPr>
            <p:extLst>
              <p:ext uri="{D42A27DB-BD31-4B8C-83A1-F6EECF244321}">
                <p14:modId xmlns:p14="http://schemas.microsoft.com/office/powerpoint/2010/main" val="270873220"/>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D_64a029880f7aa949">
            <a:extLst>
              <a:ext uri="{FF2B5EF4-FFF2-40B4-BE49-F238E27FC236}">
                <a16:creationId xmlns:a16="http://schemas.microsoft.com/office/drawing/2014/main" id="{98FB066E-7703-A628-F148-A72443934353}"/>
              </a:ext>
            </a:extLst>
          </p:cNvPr>
          <p:cNvGraphicFramePr>
            <a:graphicFrameLocks/>
          </p:cNvGraphicFramePr>
          <p:nvPr>
            <p:extLst>
              <p:ext uri="{D42A27DB-BD31-4B8C-83A1-F6EECF244321}">
                <p14:modId xmlns:p14="http://schemas.microsoft.com/office/powerpoint/2010/main" val="2498603852"/>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4"/>
          </a:graphicData>
        </a:graphic>
      </p:graphicFrame>
      <p:sp>
        <p:nvSpPr>
          <p:cNvPr id="39" name="Rectangle 38">
            <a:extLst>
              <a:ext uri="{FF2B5EF4-FFF2-40B4-BE49-F238E27FC236}">
                <a16:creationId xmlns:a16="http://schemas.microsoft.com/office/drawing/2014/main" id="{8B1097F0-E1C4-DF64-0D64-0940596F5C0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Q18. Overall</a:t>
            </a:r>
            <a:r>
              <a:rPr lang="en-GB" sz="1600" b="1">
                <a:solidFill>
                  <a:prstClr val="white"/>
                </a:solidFill>
                <a:latin typeface="Arial"/>
              </a:rPr>
              <a:t>, how would you describe your experience of your last annual review? </a:t>
            </a:r>
            <a:r>
              <a:rPr kumimoji="0" lang="en-GB" sz="1600" b="1" i="0" u="none" strike="noStrike" kern="1200" cap="none" spc="0" normalizeH="0" baseline="0" noProof="0">
                <a:ln>
                  <a:noFill/>
                </a:ln>
                <a:solidFill>
                  <a:prstClr val="white"/>
                </a:solidFill>
                <a:effectLst/>
                <a:uLnTx/>
                <a:uFillTx/>
                <a:latin typeface="Arial"/>
                <a:ea typeface="+mn-ea"/>
                <a:cs typeface="+mn-cs"/>
              </a:rPr>
              <a:t> </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6847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125649528"/>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Overall experience</a:t>
            </a:r>
          </a:p>
        </p:txBody>
      </p:sp>
      <p:sp>
        <p:nvSpPr>
          <p:cNvPr id="14" name="Title 1">
            <a:extLst>
              <a:ext uri="{FF2B5EF4-FFF2-40B4-BE49-F238E27FC236}">
                <a16:creationId xmlns:a16="http://schemas.microsoft.com/office/drawing/2014/main" id="{9A8A3FF6-46CE-3F2D-06E3-43D59080703D}"/>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8" name="D_40bceeb4b7be8c4d_CalcTable">
            <a:extLst>
              <a:ext uri="{FF2B5EF4-FFF2-40B4-BE49-F238E27FC236}">
                <a16:creationId xmlns:a16="http://schemas.microsoft.com/office/drawing/2014/main" id="{0F532C97-8189-2E1B-CCC8-58A5C5FA0D07}"/>
              </a:ext>
            </a:extLst>
          </p:cNvPr>
          <p:cNvGraphicFramePr>
            <a:graphicFrameLocks noGrp="1"/>
          </p:cNvGraphicFramePr>
          <p:nvPr>
            <p:extLst>
              <p:ext uri="{D42A27DB-BD31-4B8C-83A1-F6EECF244321}">
                <p14:modId xmlns:p14="http://schemas.microsoft.com/office/powerpoint/2010/main" val="200618432"/>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82%</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40bceeb4b7be8c4d" hidden="1">
            <a:extLst>
              <a:ext uri="{FF2B5EF4-FFF2-40B4-BE49-F238E27FC236}">
                <a16:creationId xmlns:a16="http://schemas.microsoft.com/office/drawing/2014/main" id="{4901216D-A59A-3EFC-4EE3-44E6B577AB22}"/>
              </a:ext>
            </a:extLst>
          </p:cNvPr>
          <p:cNvGraphicFramePr/>
          <p:nvPr>
            <p:extLst>
              <p:ext uri="{D42A27DB-BD31-4B8C-83A1-F6EECF244321}">
                <p14:modId xmlns:p14="http://schemas.microsoft.com/office/powerpoint/2010/main" val="365830232"/>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9" name="Title 1">
            <a:extLst>
              <a:ext uri="{FF2B5EF4-FFF2-40B4-BE49-F238E27FC236}">
                <a16:creationId xmlns:a16="http://schemas.microsoft.com/office/drawing/2014/main" id="{A03D8FCE-49FA-B18F-68D6-314836A00C6D}"/>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3e2a3eb10aa2df60">
            <a:extLst>
              <a:ext uri="{FF2B5EF4-FFF2-40B4-BE49-F238E27FC236}">
                <a16:creationId xmlns:a16="http://schemas.microsoft.com/office/drawing/2014/main" id="{5C03F41D-1288-6E1D-3A7A-B76BEFA4A644}"/>
              </a:ext>
            </a:extLst>
          </p:cNvPr>
          <p:cNvGraphicFramePr>
            <a:graphicFrameLocks noGrp="1"/>
          </p:cNvGraphicFramePr>
          <p:nvPr>
            <p:extLst>
              <p:ext uri="{D42A27DB-BD31-4B8C-83A1-F6EECF244321}">
                <p14:modId xmlns:p14="http://schemas.microsoft.com/office/powerpoint/2010/main" val="2997427811"/>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Title 1">
            <a:extLst>
              <a:ext uri="{FF2B5EF4-FFF2-40B4-BE49-F238E27FC236}">
                <a16:creationId xmlns:a16="http://schemas.microsoft.com/office/drawing/2014/main" id="{9C328CD0-FC08-5FE1-A5AF-88D3AA3F54C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2" name="D_0971e59c985b7e4e_CalcTable">
            <a:extLst>
              <a:ext uri="{FF2B5EF4-FFF2-40B4-BE49-F238E27FC236}">
                <a16:creationId xmlns:a16="http://schemas.microsoft.com/office/drawing/2014/main" id="{D856A7FA-26F5-4D3C-E1F5-787C0A7F6127}"/>
              </a:ext>
            </a:extLst>
          </p:cNvPr>
          <p:cNvGraphicFramePr>
            <a:graphicFrameLocks noGrp="1"/>
          </p:cNvGraphicFramePr>
          <p:nvPr>
            <p:extLst>
              <p:ext uri="{D42A27DB-BD31-4B8C-83A1-F6EECF244321}">
                <p14:modId xmlns:p14="http://schemas.microsoft.com/office/powerpoint/2010/main" val="3137595069"/>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3" name="Title 1">
            <a:extLst>
              <a:ext uri="{FF2B5EF4-FFF2-40B4-BE49-F238E27FC236}">
                <a16:creationId xmlns:a16="http://schemas.microsoft.com/office/drawing/2014/main" id="{3913018E-8F64-0FCF-ED3B-3B416FAFB756}"/>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4" name="D_336fa76ef2fec94e">
            <a:extLst>
              <a:ext uri="{FF2B5EF4-FFF2-40B4-BE49-F238E27FC236}">
                <a16:creationId xmlns:a16="http://schemas.microsoft.com/office/drawing/2014/main" id="{2A718770-2C4F-76DA-B2B6-F541A3520570}"/>
              </a:ext>
            </a:extLst>
          </p:cNvPr>
          <p:cNvGraphicFramePr>
            <a:graphicFrameLocks noGrp="1"/>
          </p:cNvGraphicFramePr>
          <p:nvPr>
            <p:extLst>
              <p:ext uri="{D42A27DB-BD31-4B8C-83A1-F6EECF244321}">
                <p14:modId xmlns:p14="http://schemas.microsoft.com/office/powerpoint/2010/main" val="1669054967"/>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Isosceles Triangle 24">
            <a:extLst>
              <a:ext uri="{FF2B5EF4-FFF2-40B4-BE49-F238E27FC236}">
                <a16:creationId xmlns:a16="http://schemas.microsoft.com/office/drawing/2014/main" id="{DD00CFF6-658E-8997-31F7-B51908EBF106}"/>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8" name="Isosceles Triangle 27">
            <a:extLst>
              <a:ext uri="{FF2B5EF4-FFF2-40B4-BE49-F238E27FC236}">
                <a16:creationId xmlns:a16="http://schemas.microsoft.com/office/drawing/2014/main" id="{0E8102DA-6E9E-CB9D-191D-459B367102F2}"/>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40" name="TextBox 39">
            <a:extLst>
              <a:ext uri="{FF2B5EF4-FFF2-40B4-BE49-F238E27FC236}">
                <a16:creationId xmlns:a16="http://schemas.microsoft.com/office/drawing/2014/main" id="{12BD4077-731D-78FF-F567-DDB98E3DFF4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41" name="TextBox 40">
            <a:extLst>
              <a:ext uri="{FF2B5EF4-FFF2-40B4-BE49-F238E27FC236}">
                <a16:creationId xmlns:a16="http://schemas.microsoft.com/office/drawing/2014/main" id="{DFE3024A-FBBF-697E-D9AC-6A4DF169160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pic>
        <p:nvPicPr>
          <p:cNvPr id="6" name="Graphic 5" descr="Information with solid fill">
            <a:extLst>
              <a:ext uri="{FF2B5EF4-FFF2-40B4-BE49-F238E27FC236}">
                <a16:creationId xmlns:a16="http://schemas.microsoft.com/office/drawing/2014/main" id="{6DC48E5C-F529-4358-35A5-94C155E91627}"/>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965986" y="6118439"/>
            <a:ext cx="253279" cy="253279"/>
          </a:xfrm>
          <a:prstGeom prst="rect">
            <a:avLst/>
          </a:prstGeom>
        </p:spPr>
      </p:pic>
      <p:sp>
        <p:nvSpPr>
          <p:cNvPr id="7" name="Rectangle 6">
            <a:extLst>
              <a:ext uri="{FF2B5EF4-FFF2-40B4-BE49-F238E27FC236}">
                <a16:creationId xmlns:a16="http://schemas.microsoft.com/office/drawing/2014/main" id="{C3337EFF-8B82-245F-EF40-62DE49E71A87}"/>
              </a:ext>
            </a:extLst>
          </p:cNvPr>
          <p:cNvSpPr/>
          <p:nvPr/>
        </p:nvSpPr>
        <p:spPr>
          <a:xfrm>
            <a:off x="9137024" y="6062609"/>
            <a:ext cx="2476400"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Good = % Very good + % Fairly good</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Poor = % Fairly poor + % Very poor</a:t>
            </a:r>
          </a:p>
        </p:txBody>
      </p:sp>
      <p:graphicFrame>
        <p:nvGraphicFramePr>
          <p:cNvPr id="3" name="Ipsos Ribbon Rules" hidden="1">
            <a:extLst>
              <a:ext uri="{FF2B5EF4-FFF2-40B4-BE49-F238E27FC236}">
                <a16:creationId xmlns:a16="http://schemas.microsoft.com/office/drawing/2014/main" id="{528347DD-9895-57EF-1562-9403B9A81CDE}"/>
              </a:ext>
            </a:extLst>
          </p:cNvPr>
          <p:cNvGraphicFramePr/>
          <p:nvPr>
            <p:extLst>
              <p:ext uri="{D42A27DB-BD31-4B8C-83A1-F6EECF244321}">
                <p14:modId xmlns:p14="http://schemas.microsoft.com/office/powerpoint/2010/main" val="256950460"/>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 name="D_0971e59c985b7e4e" hidden="1">
            <a:extLst>
              <a:ext uri="{FF2B5EF4-FFF2-40B4-BE49-F238E27FC236}">
                <a16:creationId xmlns:a16="http://schemas.microsoft.com/office/drawing/2014/main" id="{493079F0-1880-6707-22F6-0E4F1DC60046}"/>
              </a:ext>
            </a:extLst>
          </p:cNvPr>
          <p:cNvGraphicFramePr/>
          <p:nvPr>
            <p:extLst>
              <p:ext uri="{D42A27DB-BD31-4B8C-83A1-F6EECF244321}">
                <p14:modId xmlns:p14="http://schemas.microsoft.com/office/powerpoint/2010/main" val="3598628230"/>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8" name="D_b529049e81bf4bb2">
            <a:extLst>
              <a:ext uri="{FF2B5EF4-FFF2-40B4-BE49-F238E27FC236}">
                <a16:creationId xmlns:a16="http://schemas.microsoft.com/office/drawing/2014/main" id="{859E72EA-90FD-0BF4-48FC-19BD559470EC}"/>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ever had an annual review.
(Type 1, National (17,457), ICS (517); Type 2, National (22,670), ICS (683))</a:t>
            </a:r>
            <a:endParaRPr lang="en-GB" sz="1000" b="0" dirty="0">
              <a:solidFill>
                <a:schemeClr val="tx1"/>
              </a:solidFill>
              <a:latin typeface="+mn-lt"/>
            </a:endParaRPr>
          </a:p>
        </p:txBody>
      </p:sp>
    </p:spTree>
    <p:extLst>
      <p:ext uri="{BB962C8B-B14F-4D97-AF65-F5344CB8AC3E}">
        <p14:creationId xmlns:p14="http://schemas.microsoft.com/office/powerpoint/2010/main" val="2279062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14="http://schemas.microsoft.com/office/drawing/2010/main" xmlns:adec="http://schemas.microsoft.com/office/drawing/2017/decorative" xmlns:c="http://schemas.openxmlformats.org/drawingml/2006/chart" xmlns:a16="http://schemas.microsoft.com/office/drawing/2014/main"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A05D8C-D580-4A49-B83D-9BC3216C4A96}"/>
              </a:ext>
            </a:extLst>
          </p:cNvPr>
          <p:cNvSpPr>
            <a:spLocks noGrp="1"/>
          </p:cNvSpPr>
          <p:nvPr>
            <p:ph type="title"/>
          </p:nvPr>
        </p:nvSpPr>
        <p:spPr/>
        <p:txBody>
          <a:bodyPr/>
          <a:lstStyle/>
          <a:p>
            <a:r>
              <a:rPr lang="en-GB" sz="3200"/>
              <a:t>Contents</a:t>
            </a:r>
          </a:p>
        </p:txBody>
      </p:sp>
      <p:grpSp>
        <p:nvGrpSpPr>
          <p:cNvPr id="32" name="Group 31">
            <a:extLst>
              <a:ext uri="{FF2B5EF4-FFF2-40B4-BE49-F238E27FC236}">
                <a16:creationId xmlns:a16="http://schemas.microsoft.com/office/drawing/2014/main" id="{94DC85E2-8B5F-5DB7-42B2-441A7DEE59CD}"/>
              </a:ext>
            </a:extLst>
          </p:cNvPr>
          <p:cNvGrpSpPr/>
          <p:nvPr/>
        </p:nvGrpSpPr>
        <p:grpSpPr>
          <a:xfrm>
            <a:off x="1234679" y="1323530"/>
            <a:ext cx="2345683" cy="1087120"/>
            <a:chOff x="437230" y="1336557"/>
            <a:chExt cx="2345683" cy="1087120"/>
          </a:xfrm>
        </p:grpSpPr>
        <p:sp>
          <p:nvSpPr>
            <p:cNvPr id="17" name="TextBox 16">
              <a:extLst>
                <a:ext uri="{FF2B5EF4-FFF2-40B4-BE49-F238E27FC236}">
                  <a16:creationId xmlns:a16="http://schemas.microsoft.com/office/drawing/2014/main" id="{7D954C3C-794A-4FE4-ABE4-67BA5C52DC73}"/>
                </a:ext>
              </a:extLst>
            </p:cNvPr>
            <p:cNvSpPr txBox="1"/>
            <p:nvPr/>
          </p:nvSpPr>
          <p:spPr>
            <a:xfrm>
              <a:off x="437230"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1</a:t>
              </a:r>
              <a:endParaRPr kumimoji="0" lang="en-GB" sz="6000" b="1" i="0" u="none" strike="noStrike" kern="1200" cap="none" spc="0" normalizeH="0" baseline="0" noProof="0" dirty="0">
                <a:ln>
                  <a:noFill/>
                </a:ln>
                <a:solidFill>
                  <a:srgbClr val="003087"/>
                </a:solidFill>
                <a:effectLst/>
                <a:uLnTx/>
                <a:uFillTx/>
                <a:latin typeface="Arial"/>
                <a:ea typeface="+mn-ea"/>
                <a:cs typeface="+mn-cs"/>
              </a:endParaRPr>
            </a:p>
          </p:txBody>
        </p:sp>
        <p:sp>
          <p:nvSpPr>
            <p:cNvPr id="9" name="TextBox 8">
              <a:extLst>
                <a:ext uri="{FF2B5EF4-FFF2-40B4-BE49-F238E27FC236}">
                  <a16:creationId xmlns:a16="http://schemas.microsoft.com/office/drawing/2014/main" id="{8371553B-17B7-E7A8-EC6D-F60AE319851C}"/>
                </a:ext>
              </a:extLst>
            </p:cNvPr>
            <p:cNvSpPr txBox="1"/>
            <p:nvPr/>
          </p:nvSpPr>
          <p:spPr>
            <a:xfrm>
              <a:off x="943548" y="1625269"/>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dirty="0">
                  <a:solidFill>
                    <a:srgbClr val="003087"/>
                  </a:solidFill>
                  <a:hlinkClick r:id="rId3" action="ppaction://hlinksldjump"/>
                </a:rPr>
                <a:t>Introduction and guidance</a:t>
              </a:r>
              <a:endParaRPr kumimoji="0" lang="en-GB" sz="1800" b="1" i="0" strike="noStrike" kern="1200" cap="none" spc="0" normalizeH="0" baseline="0" noProof="0" dirty="0">
                <a:ln>
                  <a:noFill/>
                </a:ln>
                <a:solidFill>
                  <a:srgbClr val="003087"/>
                </a:solidFill>
                <a:effectLst/>
                <a:uLnTx/>
                <a:uFillTx/>
                <a:latin typeface="Arial"/>
                <a:ea typeface="+mn-ea"/>
                <a:cs typeface="+mn-cs"/>
              </a:endParaRPr>
            </a:p>
          </p:txBody>
        </p:sp>
        <p:cxnSp>
          <p:nvCxnSpPr>
            <p:cNvPr id="4" name="Straight Connector 3">
              <a:extLst>
                <a:ext uri="{FF2B5EF4-FFF2-40B4-BE49-F238E27FC236}">
                  <a16:creationId xmlns:a16="http://schemas.microsoft.com/office/drawing/2014/main" id="{05A999EA-A9E5-4C59-95F0-D6CE3A4AAF19}"/>
                </a:ext>
                <a:ext uri="{C183D7F6-B498-43B3-948B-1728B52AA6E4}">
                  <adec:decorative xmlns:adec="http://schemas.microsoft.com/office/drawing/2017/decorative" val="1"/>
                </a:ext>
              </a:extLst>
            </p:cNvPr>
            <p:cNvCxnSpPr>
              <a:cxnSpLocks/>
            </p:cNvCxnSpPr>
            <p:nvPr/>
          </p:nvCxnSpPr>
          <p:spPr>
            <a:xfrm>
              <a:off x="442913"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3E2D6B21-2892-6CB6-569E-4D4E0C8AC82C}"/>
              </a:ext>
            </a:extLst>
          </p:cNvPr>
          <p:cNvGrpSpPr/>
          <p:nvPr/>
        </p:nvGrpSpPr>
        <p:grpSpPr>
          <a:xfrm>
            <a:off x="4759446" y="1323530"/>
            <a:ext cx="2362960" cy="1087120"/>
            <a:chOff x="3440874" y="1336557"/>
            <a:chExt cx="2362960" cy="1087120"/>
          </a:xfrm>
        </p:grpSpPr>
        <p:sp>
          <p:nvSpPr>
            <p:cNvPr id="18" name="TextBox 17">
              <a:extLst>
                <a:ext uri="{FF2B5EF4-FFF2-40B4-BE49-F238E27FC236}">
                  <a16:creationId xmlns:a16="http://schemas.microsoft.com/office/drawing/2014/main" id="{919AA834-3FE3-4858-BF2C-4B22EBF156B2}"/>
                </a:ext>
              </a:extLst>
            </p:cNvPr>
            <p:cNvSpPr txBox="1"/>
            <p:nvPr/>
          </p:nvSpPr>
          <p:spPr>
            <a:xfrm>
              <a:off x="3440874"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2</a:t>
              </a:r>
            </a:p>
          </p:txBody>
        </p:sp>
        <p:sp>
          <p:nvSpPr>
            <p:cNvPr id="23" name="TextBox 22">
              <a:extLst>
                <a:ext uri="{FF2B5EF4-FFF2-40B4-BE49-F238E27FC236}">
                  <a16:creationId xmlns:a16="http://schemas.microsoft.com/office/drawing/2014/main" id="{3E5840CC-B892-46A6-8754-2A4884D652EA}"/>
                </a:ext>
              </a:extLst>
            </p:cNvPr>
            <p:cNvSpPr txBox="1"/>
            <p:nvPr/>
          </p:nvSpPr>
          <p:spPr>
            <a:xfrm>
              <a:off x="4025172" y="1543319"/>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t>Headline</a:t>
              </a:r>
              <a:b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b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t>results</a:t>
              </a:r>
              <a:endParaRPr kumimoji="0" lang="en-GB" sz="1800" b="1" i="0" u="none" strike="noStrike" kern="1200" cap="none" spc="0" normalizeH="0" baseline="0" noProof="0" dirty="0">
                <a:ln>
                  <a:noFill/>
                </a:ln>
                <a:solidFill>
                  <a:srgbClr val="003087"/>
                </a:solidFill>
                <a:effectLst/>
                <a:uLnTx/>
                <a:uFillTx/>
                <a:latin typeface="Arial"/>
                <a:ea typeface="+mn-ea"/>
                <a:cs typeface="+mn-cs"/>
              </a:endParaRPr>
            </a:p>
          </p:txBody>
        </p:sp>
        <p:cxnSp>
          <p:nvCxnSpPr>
            <p:cNvPr id="26" name="Straight Connector 25">
              <a:extLst>
                <a:ext uri="{FF2B5EF4-FFF2-40B4-BE49-F238E27FC236}">
                  <a16:creationId xmlns:a16="http://schemas.microsoft.com/office/drawing/2014/main" id="{244B072B-94AC-4B2F-A08D-BBFBC2FF9671}"/>
                </a:ext>
                <a:ext uri="{C183D7F6-B498-43B3-948B-1728B52AA6E4}">
                  <adec:decorative xmlns:adec="http://schemas.microsoft.com/office/drawing/2017/decorative" val="1"/>
                </a:ext>
              </a:extLst>
            </p:cNvPr>
            <p:cNvCxnSpPr>
              <a:cxnSpLocks/>
            </p:cNvCxnSpPr>
            <p:nvPr/>
          </p:nvCxnSpPr>
          <p:spPr>
            <a:xfrm>
              <a:off x="3463834"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692024AD-8AEE-425F-8051-5CA91280E961}"/>
              </a:ext>
              <a:ext uri="{C183D7F6-B498-43B3-948B-1728B52AA6E4}">
                <adec:decorative xmlns:adec="http://schemas.microsoft.com/office/drawing/2017/decorative" val="1"/>
              </a:ext>
            </a:extLst>
          </p:cNvPr>
          <p:cNvSpPr>
            <a:spLocks noGrp="1"/>
          </p:cNvSpPr>
          <p:nvPr>
            <p:ph type="sldNum" sz="quarter" idx="4"/>
          </p:nvPr>
        </p:nvSpPr>
        <p:spPr>
          <a:xfrm>
            <a:off x="449999"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grpSp>
        <p:nvGrpSpPr>
          <p:cNvPr id="30" name="Group 29">
            <a:extLst>
              <a:ext uri="{FF2B5EF4-FFF2-40B4-BE49-F238E27FC236}">
                <a16:creationId xmlns:a16="http://schemas.microsoft.com/office/drawing/2014/main" id="{FD6759B5-0EC2-14B2-ADE2-6A031FEF3A94}"/>
              </a:ext>
            </a:extLst>
          </p:cNvPr>
          <p:cNvGrpSpPr/>
          <p:nvPr/>
        </p:nvGrpSpPr>
        <p:grpSpPr>
          <a:xfrm>
            <a:off x="8288173" y="1323530"/>
            <a:ext cx="2357920" cy="1087120"/>
            <a:chOff x="6268552" y="1336557"/>
            <a:chExt cx="2357920" cy="1087120"/>
          </a:xfrm>
        </p:grpSpPr>
        <p:sp>
          <p:nvSpPr>
            <p:cNvPr id="19" name="TextBox 18">
              <a:extLst>
                <a:ext uri="{FF2B5EF4-FFF2-40B4-BE49-F238E27FC236}">
                  <a16:creationId xmlns:a16="http://schemas.microsoft.com/office/drawing/2014/main" id="{E4700BC5-BD90-47EF-A83C-30AD4C2FF3C6}"/>
                </a:ext>
              </a:extLst>
            </p:cNvPr>
            <p:cNvSpPr txBox="1"/>
            <p:nvPr/>
          </p:nvSpPr>
          <p:spPr>
            <a:xfrm>
              <a:off x="6268552"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3</a:t>
              </a:r>
            </a:p>
          </p:txBody>
        </p:sp>
        <p:sp>
          <p:nvSpPr>
            <p:cNvPr id="11" name="TextBox 10">
              <a:extLst>
                <a:ext uri="{FF2B5EF4-FFF2-40B4-BE49-F238E27FC236}">
                  <a16:creationId xmlns:a16="http://schemas.microsoft.com/office/drawing/2014/main" id="{7E2AEBF9-B0E0-3F7E-B7A7-2BA138AE7D2D}"/>
                </a:ext>
              </a:extLst>
            </p:cNvPr>
            <p:cNvSpPr txBox="1"/>
            <p:nvPr/>
          </p:nvSpPr>
          <p:spPr>
            <a:xfrm>
              <a:off x="6831444" y="1818562"/>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5" action="ppaction://hlinksldjump"/>
                </a:rPr>
                <a:t>Diagnosis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34" name="Straight Connector 33">
              <a:extLst>
                <a:ext uri="{FF2B5EF4-FFF2-40B4-BE49-F238E27FC236}">
                  <a16:creationId xmlns:a16="http://schemas.microsoft.com/office/drawing/2014/main" id="{5C9FE13E-8231-42DA-BB57-BE79E60D4D4E}"/>
                </a:ext>
                <a:ext uri="{C183D7F6-B498-43B3-948B-1728B52AA6E4}">
                  <adec:decorative xmlns:adec="http://schemas.microsoft.com/office/drawing/2017/decorative" val="1"/>
                </a:ext>
              </a:extLst>
            </p:cNvPr>
            <p:cNvCxnSpPr>
              <a:cxnSpLocks/>
            </p:cNvCxnSpPr>
            <p:nvPr/>
          </p:nvCxnSpPr>
          <p:spPr>
            <a:xfrm>
              <a:off x="6286472"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D03668F5-DBD4-774A-7B61-B3E7340AD5AF}"/>
              </a:ext>
            </a:extLst>
          </p:cNvPr>
          <p:cNvGrpSpPr/>
          <p:nvPr/>
        </p:nvGrpSpPr>
        <p:grpSpPr>
          <a:xfrm>
            <a:off x="1234679" y="2872413"/>
            <a:ext cx="2357920" cy="1087120"/>
            <a:chOff x="9091190" y="1336557"/>
            <a:chExt cx="2357920" cy="1087120"/>
          </a:xfrm>
        </p:grpSpPr>
        <p:sp>
          <p:nvSpPr>
            <p:cNvPr id="35" name="TextBox 34">
              <a:extLst>
                <a:ext uri="{FF2B5EF4-FFF2-40B4-BE49-F238E27FC236}">
                  <a16:creationId xmlns:a16="http://schemas.microsoft.com/office/drawing/2014/main" id="{91DBD603-D604-48C2-9859-000FF297D462}"/>
                </a:ext>
              </a:extLst>
            </p:cNvPr>
            <p:cNvSpPr txBox="1"/>
            <p:nvPr/>
          </p:nvSpPr>
          <p:spPr>
            <a:xfrm>
              <a:off x="9091190"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4</a:t>
              </a:r>
            </a:p>
          </p:txBody>
        </p:sp>
        <p:sp>
          <p:nvSpPr>
            <p:cNvPr id="12" name="TextBox 11">
              <a:extLst>
                <a:ext uri="{FF2B5EF4-FFF2-40B4-BE49-F238E27FC236}">
                  <a16:creationId xmlns:a16="http://schemas.microsoft.com/office/drawing/2014/main" id="{8457DCDF-8924-FEF5-A132-1C72A6402DF2}"/>
                </a:ext>
              </a:extLst>
            </p:cNvPr>
            <p:cNvSpPr txBox="1"/>
            <p:nvPr/>
          </p:nvSpPr>
          <p:spPr>
            <a:xfrm>
              <a:off x="9670448" y="1827618"/>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6" action="ppaction://hlinksldjump"/>
                </a:rPr>
                <a:t>Annual Review</a:t>
              </a:r>
              <a:endParaRPr kumimoji="0" lang="en-GB" sz="1800" b="1" i="0" u="none" strike="noStrike" kern="1200" cap="none" spc="0" normalizeH="0" baseline="0" noProof="0" dirty="0">
                <a:ln>
                  <a:noFill/>
                </a:ln>
                <a:solidFill>
                  <a:srgbClr val="003087"/>
                </a:solidFill>
                <a:effectLst/>
                <a:uLnTx/>
                <a:uFillTx/>
                <a:latin typeface="Arial"/>
                <a:ea typeface="+mn-ea"/>
                <a:cs typeface="+mn-cs"/>
              </a:endParaRPr>
            </a:p>
          </p:txBody>
        </p:sp>
        <p:cxnSp>
          <p:nvCxnSpPr>
            <p:cNvPr id="37" name="Straight Connector 36">
              <a:extLst>
                <a:ext uri="{FF2B5EF4-FFF2-40B4-BE49-F238E27FC236}">
                  <a16:creationId xmlns:a16="http://schemas.microsoft.com/office/drawing/2014/main" id="{E5D65FB6-EED4-42FF-B719-D8BD69691FD0}"/>
                </a:ext>
                <a:ext uri="{C183D7F6-B498-43B3-948B-1728B52AA6E4}">
                  <adec:decorative xmlns:adec="http://schemas.microsoft.com/office/drawing/2017/decorative" val="1"/>
                </a:ext>
              </a:extLst>
            </p:cNvPr>
            <p:cNvCxnSpPr>
              <a:cxnSpLocks/>
            </p:cNvCxnSpPr>
            <p:nvPr/>
          </p:nvCxnSpPr>
          <p:spPr>
            <a:xfrm>
              <a:off x="9109110"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D82CDD14-BE3F-6A86-6B68-8DA8AE004A48}"/>
              </a:ext>
            </a:extLst>
          </p:cNvPr>
          <p:cNvGrpSpPr/>
          <p:nvPr/>
        </p:nvGrpSpPr>
        <p:grpSpPr>
          <a:xfrm>
            <a:off x="4776723" y="2872413"/>
            <a:ext cx="2345683" cy="1087120"/>
            <a:chOff x="437230" y="2830177"/>
            <a:chExt cx="2345683" cy="1087120"/>
          </a:xfrm>
        </p:grpSpPr>
        <p:sp>
          <p:nvSpPr>
            <p:cNvPr id="38" name="TextBox 37">
              <a:extLst>
                <a:ext uri="{FF2B5EF4-FFF2-40B4-BE49-F238E27FC236}">
                  <a16:creationId xmlns:a16="http://schemas.microsoft.com/office/drawing/2014/main" id="{B1A6B559-9992-4026-805F-CFCD4D0C0463}"/>
                </a:ext>
              </a:extLst>
            </p:cNvPr>
            <p:cNvSpPr txBox="1"/>
            <p:nvPr/>
          </p:nvSpPr>
          <p:spPr>
            <a:xfrm>
              <a:off x="437230"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5</a:t>
              </a:r>
            </a:p>
          </p:txBody>
        </p:sp>
        <p:sp>
          <p:nvSpPr>
            <p:cNvPr id="10" name="TextBox 9">
              <a:extLst>
                <a:ext uri="{FF2B5EF4-FFF2-40B4-BE49-F238E27FC236}">
                  <a16:creationId xmlns:a16="http://schemas.microsoft.com/office/drawing/2014/main" id="{EEB82ED8-775E-FAC0-1CB6-E2B6A88C9CE1}"/>
                </a:ext>
              </a:extLst>
            </p:cNvPr>
            <p:cNvSpPr txBox="1"/>
            <p:nvPr/>
          </p:nvSpPr>
          <p:spPr>
            <a:xfrm>
              <a:off x="946792" y="3070062"/>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7" action="ppaction://hlinksldjump"/>
                </a:rPr>
                <a:t>Diabetes courses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3" name="Straight Connector 42">
              <a:extLst>
                <a:ext uri="{FF2B5EF4-FFF2-40B4-BE49-F238E27FC236}">
                  <a16:creationId xmlns:a16="http://schemas.microsoft.com/office/drawing/2014/main" id="{ACAB1EBB-EF7E-4060-99EA-780518A9881A}"/>
                </a:ext>
                <a:ext uri="{C183D7F6-B498-43B3-948B-1728B52AA6E4}">
                  <adec:decorative xmlns:adec="http://schemas.microsoft.com/office/drawing/2017/decorative" val="1"/>
                </a:ext>
              </a:extLst>
            </p:cNvPr>
            <p:cNvCxnSpPr>
              <a:cxnSpLocks/>
            </p:cNvCxnSpPr>
            <p:nvPr/>
          </p:nvCxnSpPr>
          <p:spPr>
            <a:xfrm>
              <a:off x="442913"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E6D7B9AB-5839-E8FB-399E-C375E5B1F885}"/>
              </a:ext>
            </a:extLst>
          </p:cNvPr>
          <p:cNvGrpSpPr/>
          <p:nvPr/>
        </p:nvGrpSpPr>
        <p:grpSpPr>
          <a:xfrm>
            <a:off x="8285653" y="2872413"/>
            <a:ext cx="2362960" cy="1087120"/>
            <a:chOff x="3440874" y="2830177"/>
            <a:chExt cx="2362960" cy="1087120"/>
          </a:xfrm>
        </p:grpSpPr>
        <p:sp>
          <p:nvSpPr>
            <p:cNvPr id="39" name="TextBox 38">
              <a:extLst>
                <a:ext uri="{FF2B5EF4-FFF2-40B4-BE49-F238E27FC236}">
                  <a16:creationId xmlns:a16="http://schemas.microsoft.com/office/drawing/2014/main" id="{C36B95ED-3BA2-4CF0-A968-8934BC003E40}"/>
                </a:ext>
              </a:extLst>
            </p:cNvPr>
            <p:cNvSpPr txBox="1"/>
            <p:nvPr/>
          </p:nvSpPr>
          <p:spPr>
            <a:xfrm>
              <a:off x="3440874"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6</a:t>
              </a:r>
            </a:p>
          </p:txBody>
        </p:sp>
        <p:sp>
          <p:nvSpPr>
            <p:cNvPr id="13" name="TextBox 12">
              <a:extLst>
                <a:ext uri="{FF2B5EF4-FFF2-40B4-BE49-F238E27FC236}">
                  <a16:creationId xmlns:a16="http://schemas.microsoft.com/office/drawing/2014/main" id="{C147687F-1C36-F304-62C6-95526F7276C8}"/>
                </a:ext>
              </a:extLst>
            </p:cNvPr>
            <p:cNvSpPr txBox="1"/>
            <p:nvPr/>
          </p:nvSpPr>
          <p:spPr>
            <a:xfrm>
              <a:off x="3963162" y="3070062"/>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8" action="ppaction://hlinksldjump"/>
                </a:rPr>
                <a:t>Living with diabetes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4" name="Straight Connector 43">
              <a:extLst>
                <a:ext uri="{FF2B5EF4-FFF2-40B4-BE49-F238E27FC236}">
                  <a16:creationId xmlns:a16="http://schemas.microsoft.com/office/drawing/2014/main" id="{A97445DB-8155-4E38-B24D-6ABCB3CA1410}"/>
                </a:ext>
                <a:ext uri="{C183D7F6-B498-43B3-948B-1728B52AA6E4}">
                  <adec:decorative xmlns:adec="http://schemas.microsoft.com/office/drawing/2017/decorative" val="1"/>
                </a:ext>
              </a:extLst>
            </p:cNvPr>
            <p:cNvCxnSpPr>
              <a:cxnSpLocks/>
            </p:cNvCxnSpPr>
            <p:nvPr/>
          </p:nvCxnSpPr>
          <p:spPr>
            <a:xfrm>
              <a:off x="3463834"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96C6173A-8AAE-CD3F-AF61-A157E31432F3}"/>
              </a:ext>
            </a:extLst>
          </p:cNvPr>
          <p:cNvGrpSpPr/>
          <p:nvPr/>
        </p:nvGrpSpPr>
        <p:grpSpPr>
          <a:xfrm>
            <a:off x="1234679" y="4421296"/>
            <a:ext cx="2357920" cy="1087120"/>
            <a:chOff x="6268552" y="2830177"/>
            <a:chExt cx="2357920" cy="1087120"/>
          </a:xfrm>
        </p:grpSpPr>
        <p:sp>
          <p:nvSpPr>
            <p:cNvPr id="40" name="TextBox 39">
              <a:extLst>
                <a:ext uri="{FF2B5EF4-FFF2-40B4-BE49-F238E27FC236}">
                  <a16:creationId xmlns:a16="http://schemas.microsoft.com/office/drawing/2014/main" id="{90B26CB4-7128-4461-90EC-F6FBABFD1B2A}"/>
                </a:ext>
              </a:extLst>
            </p:cNvPr>
            <p:cNvSpPr txBox="1"/>
            <p:nvPr/>
          </p:nvSpPr>
          <p:spPr>
            <a:xfrm>
              <a:off x="6268552"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7</a:t>
              </a:r>
            </a:p>
          </p:txBody>
        </p:sp>
        <p:sp>
          <p:nvSpPr>
            <p:cNvPr id="14" name="TextBox 13">
              <a:extLst>
                <a:ext uri="{FF2B5EF4-FFF2-40B4-BE49-F238E27FC236}">
                  <a16:creationId xmlns:a16="http://schemas.microsoft.com/office/drawing/2014/main" id="{F35F2CE0-7595-969B-57DF-E317625393F5}"/>
                </a:ext>
              </a:extLst>
            </p:cNvPr>
            <p:cNvSpPr txBox="1"/>
            <p:nvPr/>
          </p:nvSpPr>
          <p:spPr>
            <a:xfrm>
              <a:off x="6825909" y="2831337"/>
              <a:ext cx="1778662" cy="830997"/>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9" action="ppaction://hlinksldjump"/>
                </a:rPr>
                <a:t>Using devices to manage diabetes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6" name="Straight Connector 45">
              <a:extLst>
                <a:ext uri="{FF2B5EF4-FFF2-40B4-BE49-F238E27FC236}">
                  <a16:creationId xmlns:a16="http://schemas.microsoft.com/office/drawing/2014/main" id="{9CFCC70E-B53F-4034-AADB-3AAA0F8734EE}"/>
                </a:ext>
                <a:ext uri="{C183D7F6-B498-43B3-948B-1728B52AA6E4}">
                  <adec:decorative xmlns:adec="http://schemas.microsoft.com/office/drawing/2017/decorative" val="1"/>
                </a:ext>
              </a:extLst>
            </p:cNvPr>
            <p:cNvCxnSpPr>
              <a:cxnSpLocks/>
            </p:cNvCxnSpPr>
            <p:nvPr/>
          </p:nvCxnSpPr>
          <p:spPr>
            <a:xfrm>
              <a:off x="6286472"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4625FAB3-0551-4BC3-CFA8-CA72D1FB3A56}"/>
              </a:ext>
            </a:extLst>
          </p:cNvPr>
          <p:cNvGrpSpPr/>
          <p:nvPr/>
        </p:nvGrpSpPr>
        <p:grpSpPr>
          <a:xfrm>
            <a:off x="4764486" y="4421296"/>
            <a:ext cx="2357920" cy="1087120"/>
            <a:chOff x="9091190" y="2830177"/>
            <a:chExt cx="2357920" cy="1087120"/>
          </a:xfrm>
        </p:grpSpPr>
        <p:sp>
          <p:nvSpPr>
            <p:cNvPr id="47" name="TextBox 46">
              <a:extLst>
                <a:ext uri="{FF2B5EF4-FFF2-40B4-BE49-F238E27FC236}">
                  <a16:creationId xmlns:a16="http://schemas.microsoft.com/office/drawing/2014/main" id="{7ECF1C9C-E6DD-46C3-A487-211F1908C5FC}"/>
                </a:ext>
              </a:extLst>
            </p:cNvPr>
            <p:cNvSpPr txBox="1"/>
            <p:nvPr/>
          </p:nvSpPr>
          <p:spPr>
            <a:xfrm>
              <a:off x="9091190"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8</a:t>
              </a:r>
            </a:p>
          </p:txBody>
        </p:sp>
        <p:sp>
          <p:nvSpPr>
            <p:cNvPr id="15" name="TextBox 14">
              <a:extLst>
                <a:ext uri="{FF2B5EF4-FFF2-40B4-BE49-F238E27FC236}">
                  <a16:creationId xmlns:a16="http://schemas.microsoft.com/office/drawing/2014/main" id="{24176BEF-5FB8-28E3-E659-4217A458DBEC}"/>
                </a:ext>
              </a:extLst>
            </p:cNvPr>
            <p:cNvSpPr txBox="1"/>
            <p:nvPr/>
          </p:nvSpPr>
          <p:spPr>
            <a:xfrm>
              <a:off x="9633040" y="3059158"/>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10" action="ppaction://hlinksldjump"/>
                </a:rPr>
                <a:t>Involved in decisions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9" name="Straight Connector 48">
              <a:extLst>
                <a:ext uri="{FF2B5EF4-FFF2-40B4-BE49-F238E27FC236}">
                  <a16:creationId xmlns:a16="http://schemas.microsoft.com/office/drawing/2014/main" id="{D5B078D9-5737-4703-800B-32D96B0B9234}"/>
                </a:ext>
                <a:ext uri="{C183D7F6-B498-43B3-948B-1728B52AA6E4}">
                  <adec:decorative xmlns:adec="http://schemas.microsoft.com/office/drawing/2017/decorative" val="1"/>
                </a:ext>
              </a:extLst>
            </p:cNvPr>
            <p:cNvCxnSpPr>
              <a:cxnSpLocks/>
            </p:cNvCxnSpPr>
            <p:nvPr/>
          </p:nvCxnSpPr>
          <p:spPr>
            <a:xfrm>
              <a:off x="9109110"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E5C3D784-579E-9F43-2D7C-875288DB9431}"/>
              </a:ext>
            </a:extLst>
          </p:cNvPr>
          <p:cNvGrpSpPr/>
          <p:nvPr/>
        </p:nvGrpSpPr>
        <p:grpSpPr>
          <a:xfrm>
            <a:off x="8294292" y="4421296"/>
            <a:ext cx="2345683" cy="1087120"/>
            <a:chOff x="437230" y="4406227"/>
            <a:chExt cx="2345683" cy="1087120"/>
          </a:xfrm>
        </p:grpSpPr>
        <p:sp>
          <p:nvSpPr>
            <p:cNvPr id="50" name="TextBox 49">
              <a:extLst>
                <a:ext uri="{FF2B5EF4-FFF2-40B4-BE49-F238E27FC236}">
                  <a16:creationId xmlns:a16="http://schemas.microsoft.com/office/drawing/2014/main" id="{B50CCB0E-29CB-4B43-A324-9CEF9EFE8246}"/>
                </a:ext>
              </a:extLst>
            </p:cNvPr>
            <p:cNvSpPr txBox="1"/>
            <p:nvPr/>
          </p:nvSpPr>
          <p:spPr>
            <a:xfrm>
              <a:off x="437230" y="440622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9</a:t>
              </a:r>
            </a:p>
          </p:txBody>
        </p:sp>
        <p:sp>
          <p:nvSpPr>
            <p:cNvPr id="16" name="TextBox 15">
              <a:extLst>
                <a:ext uri="{FF2B5EF4-FFF2-40B4-BE49-F238E27FC236}">
                  <a16:creationId xmlns:a16="http://schemas.microsoft.com/office/drawing/2014/main" id="{6A1EEC26-6B1D-A8C5-1FDD-498EA1D2440E}"/>
                </a:ext>
              </a:extLst>
            </p:cNvPr>
            <p:cNvSpPr txBox="1"/>
            <p:nvPr/>
          </p:nvSpPr>
          <p:spPr>
            <a:xfrm>
              <a:off x="943548" y="4917906"/>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b="1">
                  <a:solidFill>
                    <a:srgbClr val="003087"/>
                  </a:solidFill>
                  <a:latin typeface="Arial"/>
                  <a:hlinkClick r:id="rId11" action="ppaction://hlinksldjump"/>
                </a:rPr>
                <a:t>Find out more</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55" name="Straight Connector 54">
              <a:extLst>
                <a:ext uri="{FF2B5EF4-FFF2-40B4-BE49-F238E27FC236}">
                  <a16:creationId xmlns:a16="http://schemas.microsoft.com/office/drawing/2014/main" id="{07E149E9-3A0E-4558-B2F8-4E579E30E6E3}"/>
                </a:ext>
                <a:ext uri="{C183D7F6-B498-43B3-948B-1728B52AA6E4}">
                  <adec:decorative xmlns:adec="http://schemas.microsoft.com/office/drawing/2017/decorative" val="1"/>
                </a:ext>
              </a:extLst>
            </p:cNvPr>
            <p:cNvCxnSpPr>
              <a:cxnSpLocks/>
            </p:cNvCxnSpPr>
            <p:nvPr/>
          </p:nvCxnSpPr>
          <p:spPr>
            <a:xfrm>
              <a:off x="442913" y="549334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2" name="Picture 1">
            <a:extLst>
              <a:ext uri="{FF2B5EF4-FFF2-40B4-BE49-F238E27FC236}">
                <a16:creationId xmlns:a16="http://schemas.microsoft.com/office/drawing/2014/main" id="{4D1B3727-25A5-F4B7-3B4F-70D97FF1B23D}"/>
              </a:ext>
              <a:ext uri="{C183D7F6-B498-43B3-948B-1728B52AA6E4}">
                <adec:decorative xmlns:adec="http://schemas.microsoft.com/office/drawing/2017/decorative" val="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855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a16="http://schemas.microsoft.com/office/drawing/2014/main"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Diabetes Courses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1149726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423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1788293033"/>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Diabetes courses: Taken part</a:t>
            </a:r>
          </a:p>
        </p:txBody>
      </p:sp>
      <p:sp>
        <p:nvSpPr>
          <p:cNvPr id="3" name="Title 1">
            <a:extLst>
              <a:ext uri="{FF2B5EF4-FFF2-40B4-BE49-F238E27FC236}">
                <a16:creationId xmlns:a16="http://schemas.microsoft.com/office/drawing/2014/main" id="{93E4A059-9B87-19BD-C09B-9D6C5DFC0BC7}"/>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8" name="D_30a61dc9b70a6da5_CalcTable">
            <a:extLst>
              <a:ext uri="{FF2B5EF4-FFF2-40B4-BE49-F238E27FC236}">
                <a16:creationId xmlns:a16="http://schemas.microsoft.com/office/drawing/2014/main" id="{C4F55A32-4617-D35B-19E6-EF565093E6DB}"/>
              </a:ext>
            </a:extLst>
          </p:cNvPr>
          <p:cNvGraphicFramePr>
            <a:graphicFrameLocks noGrp="1"/>
          </p:cNvGraphicFramePr>
          <p:nvPr>
            <p:extLst>
              <p:ext uri="{D42A27DB-BD31-4B8C-83A1-F6EECF244321}">
                <p14:modId xmlns:p14="http://schemas.microsoft.com/office/powerpoint/2010/main" val="2598998623"/>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dirty="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30a61dc9b70a6da5" hidden="1">
            <a:extLst>
              <a:ext uri="{FF2B5EF4-FFF2-40B4-BE49-F238E27FC236}">
                <a16:creationId xmlns:a16="http://schemas.microsoft.com/office/drawing/2014/main" id="{A94DC5FC-1FC6-0DB4-7562-EB6D5816E2C1}"/>
              </a:ext>
            </a:extLst>
          </p:cNvPr>
          <p:cNvGraphicFramePr/>
          <p:nvPr>
            <p:extLst>
              <p:ext uri="{D42A27DB-BD31-4B8C-83A1-F6EECF244321}">
                <p14:modId xmlns:p14="http://schemas.microsoft.com/office/powerpoint/2010/main" val="1652996363"/>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1">
            <a:extLst>
              <a:ext uri="{FF2B5EF4-FFF2-40B4-BE49-F238E27FC236}">
                <a16:creationId xmlns:a16="http://schemas.microsoft.com/office/drawing/2014/main" id="{0AA8235E-F2D7-B647-B0D4-84E65A1A4C5B}"/>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3" name="D_69fef08237030867">
            <a:extLst>
              <a:ext uri="{FF2B5EF4-FFF2-40B4-BE49-F238E27FC236}">
                <a16:creationId xmlns:a16="http://schemas.microsoft.com/office/drawing/2014/main" id="{80303670-2DB5-EE9E-E073-7CE681B94FD7}"/>
              </a:ext>
            </a:extLst>
          </p:cNvPr>
          <p:cNvGraphicFramePr>
            <a:graphicFrameLocks noGrp="1"/>
          </p:cNvGraphicFramePr>
          <p:nvPr>
            <p:extLst>
              <p:ext uri="{D42A27DB-BD31-4B8C-83A1-F6EECF244321}">
                <p14:modId xmlns:p14="http://schemas.microsoft.com/office/powerpoint/2010/main" val="781042041"/>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EE6FBC2B-F559-2357-A420-9F7F0B585616}"/>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18" name="D_5555e2c4fa9674b0_CalcTable">
            <a:extLst>
              <a:ext uri="{FF2B5EF4-FFF2-40B4-BE49-F238E27FC236}">
                <a16:creationId xmlns:a16="http://schemas.microsoft.com/office/drawing/2014/main" id="{910C9D0D-627F-CFAC-7B55-A51812C279A8}"/>
              </a:ext>
            </a:extLst>
          </p:cNvPr>
          <p:cNvGraphicFramePr>
            <a:graphicFrameLocks noGrp="1"/>
          </p:cNvGraphicFramePr>
          <p:nvPr>
            <p:extLst>
              <p:ext uri="{D42A27DB-BD31-4B8C-83A1-F6EECF244321}">
                <p14:modId xmlns:p14="http://schemas.microsoft.com/office/powerpoint/2010/main" val="2303937100"/>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7" name="D_5555e2c4fa9674b0" hidden="1">
            <a:extLst>
              <a:ext uri="{FF2B5EF4-FFF2-40B4-BE49-F238E27FC236}">
                <a16:creationId xmlns:a16="http://schemas.microsoft.com/office/drawing/2014/main" id="{8E2BFA38-7CA8-2F72-0710-4FBB4B4F5A0B}"/>
              </a:ext>
            </a:extLst>
          </p:cNvPr>
          <p:cNvGraphicFramePr/>
          <p:nvPr>
            <p:extLst>
              <p:ext uri="{D42A27DB-BD31-4B8C-83A1-F6EECF244321}">
                <p14:modId xmlns:p14="http://schemas.microsoft.com/office/powerpoint/2010/main" val="686212248"/>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a:extLst>
              <a:ext uri="{FF2B5EF4-FFF2-40B4-BE49-F238E27FC236}">
                <a16:creationId xmlns:a16="http://schemas.microsoft.com/office/drawing/2014/main" id="{2061399F-8D4E-8B78-0A1C-47584E7C89DB}"/>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edde2909c68afcb0">
            <a:extLst>
              <a:ext uri="{FF2B5EF4-FFF2-40B4-BE49-F238E27FC236}">
                <a16:creationId xmlns:a16="http://schemas.microsoft.com/office/drawing/2014/main" id="{8D94F108-FDE7-5BE6-AABF-E99CD057BB07}"/>
              </a:ext>
            </a:extLst>
          </p:cNvPr>
          <p:cNvGraphicFramePr>
            <a:graphicFrameLocks noGrp="1"/>
          </p:cNvGraphicFramePr>
          <p:nvPr>
            <p:extLst>
              <p:ext uri="{D42A27DB-BD31-4B8C-83A1-F6EECF244321}">
                <p14:modId xmlns:p14="http://schemas.microsoft.com/office/powerpoint/2010/main" val="4220364835"/>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Isosceles Triangle 20">
            <a:extLst>
              <a:ext uri="{FF2B5EF4-FFF2-40B4-BE49-F238E27FC236}">
                <a16:creationId xmlns:a16="http://schemas.microsoft.com/office/drawing/2014/main" id="{691DA75E-424C-32FB-C740-ED0F70669FFD}"/>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2" name="Isosceles Triangle 21">
            <a:extLst>
              <a:ext uri="{FF2B5EF4-FFF2-40B4-BE49-F238E27FC236}">
                <a16:creationId xmlns:a16="http://schemas.microsoft.com/office/drawing/2014/main" id="{828D3FCC-4E0D-199F-19E2-A6846DADAE40}"/>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4" name="Rectangle 23">
            <a:extLst>
              <a:ext uri="{FF2B5EF4-FFF2-40B4-BE49-F238E27FC236}">
                <a16:creationId xmlns:a16="http://schemas.microsoft.com/office/drawing/2014/main" id="{6F6A450D-B965-6E8B-161F-DAFE23438AEB}"/>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Q25. Have you taken part in a course about diabetes?</a:t>
            </a:r>
          </a:p>
        </p:txBody>
      </p:sp>
      <p:sp>
        <p:nvSpPr>
          <p:cNvPr id="25" name="TextBox 24">
            <a:extLst>
              <a:ext uri="{FF2B5EF4-FFF2-40B4-BE49-F238E27FC236}">
                <a16:creationId xmlns:a16="http://schemas.microsoft.com/office/drawing/2014/main" id="{4393A3A9-B49D-6790-C65D-F239E3721AA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6" name="TextBox 35">
            <a:extLst>
              <a:ext uri="{FF2B5EF4-FFF2-40B4-BE49-F238E27FC236}">
                <a16:creationId xmlns:a16="http://schemas.microsoft.com/office/drawing/2014/main" id="{25D44168-83E0-7424-03C7-BED7B3A6708B}"/>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2" name="D_044bb0b55a25f35c">
            <a:extLst>
              <a:ext uri="{FF2B5EF4-FFF2-40B4-BE49-F238E27FC236}">
                <a16:creationId xmlns:a16="http://schemas.microsoft.com/office/drawing/2014/main" id="{18B54D6B-A985-B1AA-A6C7-B820FCAC5DF3}"/>
              </a:ext>
            </a:extLst>
          </p:cNvPr>
          <p:cNvGraphicFramePr>
            <a:graphicFrameLocks/>
          </p:cNvGraphicFramePr>
          <p:nvPr>
            <p:extLst>
              <p:ext uri="{D42A27DB-BD31-4B8C-83A1-F6EECF244321}">
                <p14:modId xmlns:p14="http://schemas.microsoft.com/office/powerpoint/2010/main" val="1639713361"/>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3" name="D_8e5d3f8018ec8b91">
            <a:extLst>
              <a:ext uri="{FF2B5EF4-FFF2-40B4-BE49-F238E27FC236}">
                <a16:creationId xmlns:a16="http://schemas.microsoft.com/office/drawing/2014/main" id="{F60F9CF1-B82A-2D4D-4B69-850727D32F47}"/>
              </a:ext>
            </a:extLst>
          </p:cNvPr>
          <p:cNvGraphicFramePr>
            <a:graphicFrameLocks/>
          </p:cNvGraphicFramePr>
          <p:nvPr>
            <p:extLst>
              <p:ext uri="{D42A27DB-BD31-4B8C-83A1-F6EECF244321}">
                <p14:modId xmlns:p14="http://schemas.microsoft.com/office/powerpoint/2010/main" val="429109917"/>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sp>
        <p:nvSpPr>
          <p:cNvPr id="30" name="Rectangle 29">
            <a:extLst>
              <a:ext uri="{FF2B5EF4-FFF2-40B4-BE49-F238E27FC236}">
                <a16:creationId xmlns:a16="http://schemas.microsoft.com/office/drawing/2014/main" id="{FA26D673-318D-8633-29A5-26336FA0A7B5}"/>
              </a:ext>
            </a:extLst>
          </p:cNvPr>
          <p:cNvSpPr/>
          <p:nvPr/>
        </p:nvSpPr>
        <p:spPr>
          <a:xfrm>
            <a:off x="7293129" y="6207236"/>
            <a:ext cx="4485434" cy="24622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%Yes = % Yes, in the last 12 months + % Yes, more than 12 months ago</a:t>
            </a:r>
          </a:p>
        </p:txBody>
      </p:sp>
      <p:pic>
        <p:nvPicPr>
          <p:cNvPr id="5" name="Graphic 4" descr="Information with solid fill">
            <a:extLst>
              <a:ext uri="{FF2B5EF4-FFF2-40B4-BE49-F238E27FC236}">
                <a16:creationId xmlns:a16="http://schemas.microsoft.com/office/drawing/2014/main" id="{94FF7BAD-12F7-B1AB-0F24-59FC65EF5CF8}"/>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085115" y="6200178"/>
            <a:ext cx="253279" cy="253279"/>
          </a:xfrm>
          <a:prstGeom prst="rect">
            <a:avLst/>
          </a:prstGeom>
        </p:spPr>
      </p:pic>
      <p:graphicFrame>
        <p:nvGraphicFramePr>
          <p:cNvPr id="6" name="Ipsos Ribbon Rules" hidden="1">
            <a:extLst>
              <a:ext uri="{FF2B5EF4-FFF2-40B4-BE49-F238E27FC236}">
                <a16:creationId xmlns:a16="http://schemas.microsoft.com/office/drawing/2014/main" id="{0580A951-EEEB-2627-1B30-3083E226D3B2}"/>
              </a:ext>
            </a:extLst>
          </p:cNvPr>
          <p:cNvGraphicFramePr/>
          <p:nvPr>
            <p:extLst>
              <p:ext uri="{D42A27DB-BD31-4B8C-83A1-F6EECF244321}">
                <p14:modId xmlns:p14="http://schemas.microsoft.com/office/powerpoint/2010/main" val="3866982829"/>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10" name="D_65b51bbfae262ecf">
            <a:extLst>
              <a:ext uri="{FF2B5EF4-FFF2-40B4-BE49-F238E27FC236}">
                <a16:creationId xmlns:a16="http://schemas.microsoft.com/office/drawing/2014/main" id="{0776BDE8-FA9B-4975-BBDE-9405EB55E1B5}"/>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(17,936), ICS (531); Type 2, National (24,076), ICS (708))</a:t>
            </a:r>
            <a:endParaRPr lang="en-GB" sz="1000" b="0" dirty="0">
              <a:solidFill>
                <a:schemeClr val="tx1"/>
              </a:solidFill>
              <a:latin typeface="+mn-lt"/>
            </a:endParaRPr>
          </a:p>
        </p:txBody>
      </p:sp>
    </p:spTree>
    <p:extLst>
      <p:ext uri="{BB962C8B-B14F-4D97-AF65-F5344CB8AC3E}">
        <p14:creationId xmlns:p14="http://schemas.microsoft.com/office/powerpoint/2010/main" val="423140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Living with diabetes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399849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89736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Physical activity </a:t>
            </a:r>
            <a:endParaRPr lang="en-GB" sz="2800" dirty="0"/>
          </a:p>
        </p:txBody>
      </p:sp>
      <p:sp>
        <p:nvSpPr>
          <p:cNvPr id="5" name="Title 1">
            <a:extLst>
              <a:ext uri="{FF2B5EF4-FFF2-40B4-BE49-F238E27FC236}">
                <a16:creationId xmlns:a16="http://schemas.microsoft.com/office/drawing/2014/main" id="{0A181E0C-9117-44C0-74F6-622F1140B055}"/>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6" name="D_b3c3b44d845cb94a_CalcTable">
            <a:extLst>
              <a:ext uri="{FF2B5EF4-FFF2-40B4-BE49-F238E27FC236}">
                <a16:creationId xmlns:a16="http://schemas.microsoft.com/office/drawing/2014/main" id="{F073768E-7F41-E80A-9F58-E0CE72AC855D}"/>
              </a:ext>
            </a:extLst>
          </p:cNvPr>
          <p:cNvGraphicFramePr>
            <a:graphicFrameLocks noGrp="1"/>
          </p:cNvGraphicFramePr>
          <p:nvPr>
            <p:extLst>
              <p:ext uri="{D42A27DB-BD31-4B8C-83A1-F6EECF244321}">
                <p14:modId xmlns:p14="http://schemas.microsoft.com/office/powerpoint/2010/main" val="542130219"/>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b3c3b44d845cb94a" hidden="1">
            <a:extLst>
              <a:ext uri="{FF2B5EF4-FFF2-40B4-BE49-F238E27FC236}">
                <a16:creationId xmlns:a16="http://schemas.microsoft.com/office/drawing/2014/main" id="{40D4988C-F4F1-B2A1-D5A4-BB77581189B6}"/>
              </a:ext>
            </a:extLst>
          </p:cNvPr>
          <p:cNvGraphicFramePr/>
          <p:nvPr>
            <p:extLst>
              <p:ext uri="{D42A27DB-BD31-4B8C-83A1-F6EECF244321}">
                <p14:modId xmlns:p14="http://schemas.microsoft.com/office/powerpoint/2010/main" val="2276436876"/>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45C94BA4-E7F9-97C1-B516-F98BA99D6582}"/>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8" name="D_6436bf0fb2676426">
            <a:extLst>
              <a:ext uri="{FF2B5EF4-FFF2-40B4-BE49-F238E27FC236}">
                <a16:creationId xmlns:a16="http://schemas.microsoft.com/office/drawing/2014/main" id="{E233644A-4610-5453-413C-DCDC0B2C79F6}"/>
              </a:ext>
            </a:extLst>
          </p:cNvPr>
          <p:cNvGraphicFramePr>
            <a:graphicFrameLocks noGrp="1"/>
          </p:cNvGraphicFramePr>
          <p:nvPr>
            <p:extLst>
              <p:ext uri="{D42A27DB-BD31-4B8C-83A1-F6EECF244321}">
                <p14:modId xmlns:p14="http://schemas.microsoft.com/office/powerpoint/2010/main" val="1900236159"/>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5" name="Title 1">
            <a:extLst>
              <a:ext uri="{FF2B5EF4-FFF2-40B4-BE49-F238E27FC236}">
                <a16:creationId xmlns:a16="http://schemas.microsoft.com/office/drawing/2014/main" id="{3766B717-DD5A-1321-F86D-F9E37648567A}"/>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7" name="D_2fd70c2309487639_CalcTable">
            <a:extLst>
              <a:ext uri="{FF2B5EF4-FFF2-40B4-BE49-F238E27FC236}">
                <a16:creationId xmlns:a16="http://schemas.microsoft.com/office/drawing/2014/main" id="{C39C775B-9A37-7F79-A702-E43DA40A82EC}"/>
              </a:ext>
            </a:extLst>
          </p:cNvPr>
          <p:cNvGraphicFramePr>
            <a:graphicFrameLocks noGrp="1"/>
          </p:cNvGraphicFramePr>
          <p:nvPr>
            <p:extLst>
              <p:ext uri="{D42A27DB-BD31-4B8C-83A1-F6EECF244321}">
                <p14:modId xmlns:p14="http://schemas.microsoft.com/office/powerpoint/2010/main" val="4218555498"/>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10" name="D_2fd70c2309487639" hidden="1">
            <a:extLst>
              <a:ext uri="{FF2B5EF4-FFF2-40B4-BE49-F238E27FC236}">
                <a16:creationId xmlns:a16="http://schemas.microsoft.com/office/drawing/2014/main" id="{510CB1C6-A9A7-A891-17B0-D1327E203276}"/>
              </a:ext>
            </a:extLst>
          </p:cNvPr>
          <p:cNvGraphicFramePr/>
          <p:nvPr>
            <p:extLst>
              <p:ext uri="{D42A27DB-BD31-4B8C-83A1-F6EECF244321}">
                <p14:modId xmlns:p14="http://schemas.microsoft.com/office/powerpoint/2010/main" val="2695731575"/>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30" name="Title 1">
            <a:extLst>
              <a:ext uri="{FF2B5EF4-FFF2-40B4-BE49-F238E27FC236}">
                <a16:creationId xmlns:a16="http://schemas.microsoft.com/office/drawing/2014/main" id="{D40DB4C9-D381-B712-D6E4-7934FCEB5449}"/>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2" name="D_7c5277ede23e7239">
            <a:extLst>
              <a:ext uri="{FF2B5EF4-FFF2-40B4-BE49-F238E27FC236}">
                <a16:creationId xmlns:a16="http://schemas.microsoft.com/office/drawing/2014/main" id="{4295BDD9-77BD-4F97-1881-DAB84037EE38}"/>
              </a:ext>
            </a:extLst>
          </p:cNvPr>
          <p:cNvGraphicFramePr>
            <a:graphicFrameLocks noGrp="1"/>
          </p:cNvGraphicFramePr>
          <p:nvPr>
            <p:extLst>
              <p:ext uri="{D42A27DB-BD31-4B8C-83A1-F6EECF244321}">
                <p14:modId xmlns:p14="http://schemas.microsoft.com/office/powerpoint/2010/main" val="3933122647"/>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graphicFrame>
        <p:nvGraphicFramePr>
          <p:cNvPr id="14" name="Table1">
            <a:extLst>
              <a:ext uri="{FF2B5EF4-FFF2-40B4-BE49-F238E27FC236}">
                <a16:creationId xmlns:a16="http://schemas.microsoft.com/office/drawing/2014/main" id="{BBC79467-C437-27EF-760B-0BBCF94C98D9}"/>
              </a:ext>
            </a:extLst>
          </p:cNvPr>
          <p:cNvGraphicFramePr>
            <a:graphicFrameLocks noGrp="1"/>
          </p:cNvGraphicFramePr>
          <p:nvPr>
            <p:extLst>
              <p:ext uri="{D42A27DB-BD31-4B8C-83A1-F6EECF244321}">
                <p14:modId xmlns:p14="http://schemas.microsoft.com/office/powerpoint/2010/main" val="1013560078"/>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8" name="Isosceles Triangle 27">
            <a:extLst>
              <a:ext uri="{FF2B5EF4-FFF2-40B4-BE49-F238E27FC236}">
                <a16:creationId xmlns:a16="http://schemas.microsoft.com/office/drawing/2014/main" id="{DDBC18B6-0909-7247-6A31-CADE1F4546A4}"/>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9" name="Isosceles Triangle 28">
            <a:extLst>
              <a:ext uri="{FF2B5EF4-FFF2-40B4-BE49-F238E27FC236}">
                <a16:creationId xmlns:a16="http://schemas.microsoft.com/office/drawing/2014/main" id="{3F04E8B0-3E2D-CADC-05BF-422B88592A92}"/>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Rectangle 30">
            <a:extLst>
              <a:ext uri="{FF2B5EF4-FFF2-40B4-BE49-F238E27FC236}">
                <a16:creationId xmlns:a16="http://schemas.microsoft.com/office/drawing/2014/main" id="{41099A0D-AA43-5BB6-BBB3-59AA91018CBD}"/>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Q28a. Thinking about the last 12 months, to what extent do you agree or disagree with the following statements? </a:t>
            </a:r>
          </a:p>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“My diabetes stops me being as physically active as I would like to be”</a:t>
            </a:r>
          </a:p>
        </p:txBody>
      </p:sp>
      <p:sp>
        <p:nvSpPr>
          <p:cNvPr id="36" name="TextBox 35">
            <a:extLst>
              <a:ext uri="{FF2B5EF4-FFF2-40B4-BE49-F238E27FC236}">
                <a16:creationId xmlns:a16="http://schemas.microsoft.com/office/drawing/2014/main" id="{A41EA53A-D22C-4CB3-DD28-A66FEC567E7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7" name="TextBox 36">
            <a:extLst>
              <a:ext uri="{FF2B5EF4-FFF2-40B4-BE49-F238E27FC236}">
                <a16:creationId xmlns:a16="http://schemas.microsoft.com/office/drawing/2014/main" id="{9F706639-E444-4E50-C2AF-4A20D82982FA}"/>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e1d8dffc26b389a9">
            <a:extLst>
              <a:ext uri="{FF2B5EF4-FFF2-40B4-BE49-F238E27FC236}">
                <a16:creationId xmlns:a16="http://schemas.microsoft.com/office/drawing/2014/main" id="{6FFC2DE2-51C7-3D5A-A60F-899EFC7DFA97}"/>
              </a:ext>
            </a:extLst>
          </p:cNvPr>
          <p:cNvGraphicFramePr>
            <a:graphicFrameLocks/>
          </p:cNvGraphicFramePr>
          <p:nvPr>
            <p:extLst>
              <p:ext uri="{D42A27DB-BD31-4B8C-83A1-F6EECF244321}">
                <p14:modId xmlns:p14="http://schemas.microsoft.com/office/powerpoint/2010/main" val="3197615805"/>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D_abea2eac15375aa2">
            <a:extLst>
              <a:ext uri="{FF2B5EF4-FFF2-40B4-BE49-F238E27FC236}">
                <a16:creationId xmlns:a16="http://schemas.microsoft.com/office/drawing/2014/main" id="{6FA2B777-F36E-92DD-5177-7E2C00B016A7}"/>
              </a:ext>
            </a:extLst>
          </p:cNvPr>
          <p:cNvGraphicFramePr>
            <a:graphicFrameLocks/>
          </p:cNvGraphicFramePr>
          <p:nvPr>
            <p:extLst>
              <p:ext uri="{D42A27DB-BD31-4B8C-83A1-F6EECF244321}">
                <p14:modId xmlns:p14="http://schemas.microsoft.com/office/powerpoint/2010/main" val="3855745315"/>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18" name="Graphic 17" descr="Information with solid fill">
            <a:extLst>
              <a:ext uri="{FF2B5EF4-FFF2-40B4-BE49-F238E27FC236}">
                <a16:creationId xmlns:a16="http://schemas.microsoft.com/office/drawing/2014/main" id="{541F76C2-03A7-C318-E964-B4EFFBC7FA8A}"/>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19" name="Rectangle 18">
            <a:extLst>
              <a:ext uri="{FF2B5EF4-FFF2-40B4-BE49-F238E27FC236}">
                <a16:creationId xmlns:a16="http://schemas.microsoft.com/office/drawing/2014/main" id="{736B42BE-60CC-77CB-9674-B3E1A25A9FE6}"/>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sp>
        <p:nvSpPr>
          <p:cNvPr id="12" name="D_36ff581160ce6ae4">
            <a:extLst>
              <a:ext uri="{FF2B5EF4-FFF2-40B4-BE49-F238E27FC236}">
                <a16:creationId xmlns:a16="http://schemas.microsoft.com/office/drawing/2014/main" id="{8364C7B0-48B9-9A28-E239-C386723DA3E9}"/>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(17,977), ICS (532); Type 2, National (24,153), ICS (713))</a:t>
            </a:r>
            <a:endParaRPr lang="en-GB" sz="1000" b="0" dirty="0">
              <a:solidFill>
                <a:schemeClr val="tx1"/>
              </a:solidFill>
              <a:latin typeface="+mn-lt"/>
            </a:endParaRPr>
          </a:p>
        </p:txBody>
      </p:sp>
      <p:graphicFrame>
        <p:nvGraphicFramePr>
          <p:cNvPr id="17" name="Ipsos Ribbon Rules" hidden="1">
            <a:extLst>
              <a:ext uri="{FF2B5EF4-FFF2-40B4-BE49-F238E27FC236}">
                <a16:creationId xmlns:a16="http://schemas.microsoft.com/office/drawing/2014/main" id="{18D6929D-A855-D02A-6768-71FF860782A1}"/>
              </a:ext>
            </a:extLst>
          </p:cNvPr>
          <p:cNvGraphicFramePr/>
          <p:nvPr>
            <p:extLst>
              <p:ext uri="{D42A27DB-BD31-4B8C-83A1-F6EECF244321}">
                <p14:modId xmlns:p14="http://schemas.microsoft.com/office/powerpoint/2010/main" val="1822400508"/>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87935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1468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Social life </a:t>
            </a:r>
            <a:endParaRPr lang="en-GB" sz="2800" dirty="0"/>
          </a:p>
        </p:txBody>
      </p:sp>
      <p:sp>
        <p:nvSpPr>
          <p:cNvPr id="18" name="Title 1">
            <a:extLst>
              <a:ext uri="{FF2B5EF4-FFF2-40B4-BE49-F238E27FC236}">
                <a16:creationId xmlns:a16="http://schemas.microsoft.com/office/drawing/2014/main" id="{4FFADFB1-4547-B58B-D283-D546E3E26185}"/>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9" name="D_d817085398bca59b_CalcTable">
            <a:extLst>
              <a:ext uri="{FF2B5EF4-FFF2-40B4-BE49-F238E27FC236}">
                <a16:creationId xmlns:a16="http://schemas.microsoft.com/office/drawing/2014/main" id="{D38F1310-DD5E-602C-5FCD-D0582BA48E95}"/>
              </a:ext>
            </a:extLst>
          </p:cNvPr>
          <p:cNvGraphicFramePr>
            <a:graphicFrameLocks noGrp="1"/>
          </p:cNvGraphicFramePr>
          <p:nvPr>
            <p:extLst>
              <p:ext uri="{D42A27DB-BD31-4B8C-83A1-F6EECF244321}">
                <p14:modId xmlns:p14="http://schemas.microsoft.com/office/powerpoint/2010/main" val="1393596"/>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d817085398bca59b" hidden="1">
            <a:extLst>
              <a:ext uri="{FF2B5EF4-FFF2-40B4-BE49-F238E27FC236}">
                <a16:creationId xmlns:a16="http://schemas.microsoft.com/office/drawing/2014/main" id="{4AD8AF30-B241-5CC5-795C-2CE5355953F6}"/>
              </a:ext>
            </a:extLst>
          </p:cNvPr>
          <p:cNvGraphicFramePr/>
          <p:nvPr>
            <p:extLst>
              <p:ext uri="{D42A27DB-BD31-4B8C-83A1-F6EECF244321}">
                <p14:modId xmlns:p14="http://schemas.microsoft.com/office/powerpoint/2010/main" val="1215743510"/>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0" name="Title 1">
            <a:extLst>
              <a:ext uri="{FF2B5EF4-FFF2-40B4-BE49-F238E27FC236}">
                <a16:creationId xmlns:a16="http://schemas.microsoft.com/office/drawing/2014/main" id="{EF7203A6-E444-7166-DBC2-48BE6B5CE260}"/>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6c612a62412ca59b">
            <a:extLst>
              <a:ext uri="{FF2B5EF4-FFF2-40B4-BE49-F238E27FC236}">
                <a16:creationId xmlns:a16="http://schemas.microsoft.com/office/drawing/2014/main" id="{CDE8AD70-DAFA-FFAA-1FFF-C1D60FA63EA6}"/>
              </a:ext>
            </a:extLst>
          </p:cNvPr>
          <p:cNvGraphicFramePr>
            <a:graphicFrameLocks noGrp="1"/>
          </p:cNvGraphicFramePr>
          <p:nvPr>
            <p:extLst>
              <p:ext uri="{D42A27DB-BD31-4B8C-83A1-F6EECF244321}">
                <p14:modId xmlns:p14="http://schemas.microsoft.com/office/powerpoint/2010/main" val="722657949"/>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2" name="Title 1">
            <a:extLst>
              <a:ext uri="{FF2B5EF4-FFF2-40B4-BE49-F238E27FC236}">
                <a16:creationId xmlns:a16="http://schemas.microsoft.com/office/drawing/2014/main" id="{02ABD7D9-004E-2DD4-347C-F299263B8259}"/>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3" name="D_cb8ba4783f38bd7b_CalcTable">
            <a:extLst>
              <a:ext uri="{FF2B5EF4-FFF2-40B4-BE49-F238E27FC236}">
                <a16:creationId xmlns:a16="http://schemas.microsoft.com/office/drawing/2014/main" id="{02018C47-337E-898B-E687-BAE0F46A921B}"/>
              </a:ext>
            </a:extLst>
          </p:cNvPr>
          <p:cNvGraphicFramePr>
            <a:graphicFrameLocks noGrp="1"/>
          </p:cNvGraphicFramePr>
          <p:nvPr>
            <p:extLst>
              <p:ext uri="{D42A27DB-BD31-4B8C-83A1-F6EECF244321}">
                <p14:modId xmlns:p14="http://schemas.microsoft.com/office/powerpoint/2010/main" val="2663598203"/>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cb8ba4783f38bd7b" hidden="1">
            <a:extLst>
              <a:ext uri="{FF2B5EF4-FFF2-40B4-BE49-F238E27FC236}">
                <a16:creationId xmlns:a16="http://schemas.microsoft.com/office/drawing/2014/main" id="{35DB5BFB-2D83-8545-5BCD-26E557B7471D}"/>
              </a:ext>
            </a:extLst>
          </p:cNvPr>
          <p:cNvGraphicFramePr/>
          <p:nvPr>
            <p:extLst>
              <p:ext uri="{D42A27DB-BD31-4B8C-83A1-F6EECF244321}">
                <p14:modId xmlns:p14="http://schemas.microsoft.com/office/powerpoint/2010/main" val="2960618476"/>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4" name="Title 1">
            <a:extLst>
              <a:ext uri="{FF2B5EF4-FFF2-40B4-BE49-F238E27FC236}">
                <a16:creationId xmlns:a16="http://schemas.microsoft.com/office/drawing/2014/main" id="{D1E4E2DC-923C-AA6E-7127-150147256597}"/>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f15254c91d1559b">
            <a:extLst>
              <a:ext uri="{FF2B5EF4-FFF2-40B4-BE49-F238E27FC236}">
                <a16:creationId xmlns:a16="http://schemas.microsoft.com/office/drawing/2014/main" id="{6DEEBF1C-74AA-C5A6-1221-77AE49ACF456}"/>
              </a:ext>
            </a:extLst>
          </p:cNvPr>
          <p:cNvGraphicFramePr>
            <a:graphicFrameLocks noGrp="1"/>
          </p:cNvGraphicFramePr>
          <p:nvPr>
            <p:extLst>
              <p:ext uri="{D42A27DB-BD31-4B8C-83A1-F6EECF244321}">
                <p14:modId xmlns:p14="http://schemas.microsoft.com/office/powerpoint/2010/main" val="3698237539"/>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Isosceles Triangle 27">
            <a:extLst>
              <a:ext uri="{FF2B5EF4-FFF2-40B4-BE49-F238E27FC236}">
                <a16:creationId xmlns:a16="http://schemas.microsoft.com/office/drawing/2014/main" id="{99B59835-5C51-9D3E-AD17-B8841352626B}"/>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3" name="Isosceles Triangle 32">
            <a:extLst>
              <a:ext uri="{FF2B5EF4-FFF2-40B4-BE49-F238E27FC236}">
                <a16:creationId xmlns:a16="http://schemas.microsoft.com/office/drawing/2014/main" id="{E875BCE4-CB4F-7237-6E41-D87BD5FADEC5}"/>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4" name="Rectangle 33">
            <a:extLst>
              <a:ext uri="{FF2B5EF4-FFF2-40B4-BE49-F238E27FC236}">
                <a16:creationId xmlns:a16="http://schemas.microsoft.com/office/drawing/2014/main" id="{9DCCC024-DF63-AA05-9D86-2038F78F499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Q28b.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My diabetes stops me having the social life I want”</a:t>
            </a:r>
          </a:p>
        </p:txBody>
      </p:sp>
      <p:sp>
        <p:nvSpPr>
          <p:cNvPr id="36" name="TextBox 35">
            <a:extLst>
              <a:ext uri="{FF2B5EF4-FFF2-40B4-BE49-F238E27FC236}">
                <a16:creationId xmlns:a16="http://schemas.microsoft.com/office/drawing/2014/main" id="{3F83CAEA-96DD-EEE8-2322-23EBE007958D}"/>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7" name="TextBox 36">
            <a:extLst>
              <a:ext uri="{FF2B5EF4-FFF2-40B4-BE49-F238E27FC236}">
                <a16:creationId xmlns:a16="http://schemas.microsoft.com/office/drawing/2014/main" id="{D77B583B-8B0A-CB1D-9062-EDAB5C2532E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d9bf636d38bca59b">
            <a:extLst>
              <a:ext uri="{FF2B5EF4-FFF2-40B4-BE49-F238E27FC236}">
                <a16:creationId xmlns:a16="http://schemas.microsoft.com/office/drawing/2014/main" id="{930906E9-570E-E2BE-D75C-64A999810CD4}"/>
              </a:ext>
            </a:extLst>
          </p:cNvPr>
          <p:cNvGraphicFramePr>
            <a:graphicFrameLocks/>
          </p:cNvGraphicFramePr>
          <p:nvPr>
            <p:extLst>
              <p:ext uri="{D42A27DB-BD31-4B8C-83A1-F6EECF244321}">
                <p14:modId xmlns:p14="http://schemas.microsoft.com/office/powerpoint/2010/main" val="1604184704"/>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D_bfb89b0a8dbca59b">
            <a:extLst>
              <a:ext uri="{FF2B5EF4-FFF2-40B4-BE49-F238E27FC236}">
                <a16:creationId xmlns:a16="http://schemas.microsoft.com/office/drawing/2014/main" id="{2F37731B-0B9E-10E9-FDD3-0BC15838F816}"/>
              </a:ext>
            </a:extLst>
          </p:cNvPr>
          <p:cNvGraphicFramePr>
            <a:graphicFrameLocks/>
          </p:cNvGraphicFramePr>
          <p:nvPr>
            <p:extLst>
              <p:ext uri="{D42A27DB-BD31-4B8C-83A1-F6EECF244321}">
                <p14:modId xmlns:p14="http://schemas.microsoft.com/office/powerpoint/2010/main" val="2786356537"/>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7" name="Graphic 6" descr="Information with solid fill">
            <a:extLst>
              <a:ext uri="{FF2B5EF4-FFF2-40B4-BE49-F238E27FC236}">
                <a16:creationId xmlns:a16="http://schemas.microsoft.com/office/drawing/2014/main" id="{90977688-85DF-6FAF-A65C-0A11B47D5C5B}"/>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A985E024-AD70-0F34-2857-BF3DE8052305}"/>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9" name="Table1">
            <a:extLst>
              <a:ext uri="{FF2B5EF4-FFF2-40B4-BE49-F238E27FC236}">
                <a16:creationId xmlns:a16="http://schemas.microsoft.com/office/drawing/2014/main" id="{921AB781-B4B6-7858-7A14-9CF9C17B2517}"/>
              </a:ext>
            </a:extLst>
          </p:cNvPr>
          <p:cNvGraphicFramePr>
            <a:graphicFrameLocks noGrp="1"/>
          </p:cNvGraphicFramePr>
          <p:nvPr>
            <p:extLst>
              <p:ext uri="{D42A27DB-BD31-4B8C-83A1-F6EECF244321}">
                <p14:modId xmlns:p14="http://schemas.microsoft.com/office/powerpoint/2010/main" val="1826794162"/>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50703cec410d0d9b">
            <a:extLst>
              <a:ext uri="{FF2B5EF4-FFF2-40B4-BE49-F238E27FC236}">
                <a16:creationId xmlns:a16="http://schemas.microsoft.com/office/drawing/2014/main" id="{08B955C8-7D51-2BD0-C205-E137F152D4EF}"/>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(17,965), ICS (532); Type 2, National (24,135), ICS (716))</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0C909AE6-A40C-9B85-D09A-E5802C882C8D}"/>
              </a:ext>
            </a:extLst>
          </p:cNvPr>
          <p:cNvGraphicFramePr/>
          <p:nvPr>
            <p:extLst>
              <p:ext uri="{D42A27DB-BD31-4B8C-83A1-F6EECF244321}">
                <p14:modId xmlns:p14="http://schemas.microsoft.com/office/powerpoint/2010/main" val="410326742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384531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1050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a:t>Living with diabetes: Level of worry </a:t>
            </a:r>
            <a:endParaRPr lang="en-GB" sz="2800"/>
          </a:p>
        </p:txBody>
      </p:sp>
      <p:sp>
        <p:nvSpPr>
          <p:cNvPr id="18" name="Title 1">
            <a:extLst>
              <a:ext uri="{FF2B5EF4-FFF2-40B4-BE49-F238E27FC236}">
                <a16:creationId xmlns:a16="http://schemas.microsoft.com/office/drawing/2014/main" id="{7C4D4327-6C50-3A2F-EFA7-32C9D6D9726E}"/>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9" name="D_f2193dc3183130e5_CalcTable">
            <a:extLst>
              <a:ext uri="{FF2B5EF4-FFF2-40B4-BE49-F238E27FC236}">
                <a16:creationId xmlns:a16="http://schemas.microsoft.com/office/drawing/2014/main" id="{7FAD0FC7-35E8-C0F2-14BD-71040E9887FD}"/>
              </a:ext>
            </a:extLst>
          </p:cNvPr>
          <p:cNvGraphicFramePr>
            <a:graphicFrameLocks noGrp="1"/>
          </p:cNvGraphicFramePr>
          <p:nvPr>
            <p:extLst>
              <p:ext uri="{D42A27DB-BD31-4B8C-83A1-F6EECF244321}">
                <p14:modId xmlns:p14="http://schemas.microsoft.com/office/powerpoint/2010/main" val="810290871"/>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dirty="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0" name="Title 1">
            <a:extLst>
              <a:ext uri="{FF2B5EF4-FFF2-40B4-BE49-F238E27FC236}">
                <a16:creationId xmlns:a16="http://schemas.microsoft.com/office/drawing/2014/main" id="{90C5A3B4-C806-D726-91E6-C437855D4CB6}"/>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bcea23673538b0e5">
            <a:extLst>
              <a:ext uri="{FF2B5EF4-FFF2-40B4-BE49-F238E27FC236}">
                <a16:creationId xmlns:a16="http://schemas.microsoft.com/office/drawing/2014/main" id="{4D22B626-9397-2C74-6D0F-155D4D34CA8E}"/>
              </a:ext>
            </a:extLst>
          </p:cNvPr>
          <p:cNvGraphicFramePr>
            <a:graphicFrameLocks noGrp="1"/>
          </p:cNvGraphicFramePr>
          <p:nvPr>
            <p:extLst>
              <p:ext uri="{D42A27DB-BD31-4B8C-83A1-F6EECF244321}">
                <p14:modId xmlns:p14="http://schemas.microsoft.com/office/powerpoint/2010/main" val="4043204691"/>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2" name="Title 1">
            <a:extLst>
              <a:ext uri="{FF2B5EF4-FFF2-40B4-BE49-F238E27FC236}">
                <a16:creationId xmlns:a16="http://schemas.microsoft.com/office/drawing/2014/main" id="{7F756ACC-A690-415F-2930-E550E9D2F91E}"/>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3" name="D_3412dc824b3130e5_CalcTable">
            <a:extLst>
              <a:ext uri="{FF2B5EF4-FFF2-40B4-BE49-F238E27FC236}">
                <a16:creationId xmlns:a16="http://schemas.microsoft.com/office/drawing/2014/main" id="{5E20FFF1-B13D-56BA-41C0-F1CEDE8774E1}"/>
              </a:ext>
            </a:extLst>
          </p:cNvPr>
          <p:cNvGraphicFramePr>
            <a:graphicFrameLocks noGrp="1"/>
          </p:cNvGraphicFramePr>
          <p:nvPr>
            <p:extLst>
              <p:ext uri="{D42A27DB-BD31-4B8C-83A1-F6EECF244321}">
                <p14:modId xmlns:p14="http://schemas.microsoft.com/office/powerpoint/2010/main" val="2584939049"/>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4" name="Title 1">
            <a:extLst>
              <a:ext uri="{FF2B5EF4-FFF2-40B4-BE49-F238E27FC236}">
                <a16:creationId xmlns:a16="http://schemas.microsoft.com/office/drawing/2014/main" id="{928002CB-0BE3-1290-8A31-F4DB9F18D198}"/>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73997a49c2930e5">
            <a:extLst>
              <a:ext uri="{FF2B5EF4-FFF2-40B4-BE49-F238E27FC236}">
                <a16:creationId xmlns:a16="http://schemas.microsoft.com/office/drawing/2014/main" id="{7CFCF54E-5290-4E38-6C29-9939C57EC2BE}"/>
              </a:ext>
            </a:extLst>
          </p:cNvPr>
          <p:cNvGraphicFramePr>
            <a:graphicFrameLocks noGrp="1"/>
          </p:cNvGraphicFramePr>
          <p:nvPr>
            <p:extLst>
              <p:ext uri="{D42A27DB-BD31-4B8C-83A1-F6EECF244321}">
                <p14:modId xmlns:p14="http://schemas.microsoft.com/office/powerpoint/2010/main" val="2519686616"/>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Isosceles Triangle 27">
            <a:extLst>
              <a:ext uri="{FF2B5EF4-FFF2-40B4-BE49-F238E27FC236}">
                <a16:creationId xmlns:a16="http://schemas.microsoft.com/office/drawing/2014/main" id="{6EF184A9-A6E9-22B7-7D6A-4AE99642E5F7}"/>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3" name="Isosceles Triangle 32">
            <a:extLst>
              <a:ext uri="{FF2B5EF4-FFF2-40B4-BE49-F238E27FC236}">
                <a16:creationId xmlns:a16="http://schemas.microsoft.com/office/drawing/2014/main" id="{7956ADEF-C267-839C-8BF6-CF5FA05B04CC}"/>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7" name="Rectangle 36">
            <a:extLst>
              <a:ext uri="{FF2B5EF4-FFF2-40B4-BE49-F238E27FC236}">
                <a16:creationId xmlns:a16="http://schemas.microsoft.com/office/drawing/2014/main" id="{2BECF80D-CD0B-D47C-E7C2-82EDC047C807}"/>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a:t>
            </a:r>
            <a:r>
              <a:rPr lang="en-GB" sz="1600" b="1">
                <a:solidFill>
                  <a:prstClr val="white"/>
                </a:solidFill>
                <a:latin typeface="Arial"/>
              </a:rPr>
              <a:t>c</a:t>
            </a:r>
            <a:r>
              <a:rPr kumimoji="0" lang="en-GB" sz="1600" b="1" i="0" u="none" strike="noStrike" kern="1200" cap="none" spc="0" normalizeH="0" baseline="0" noProof="0">
                <a:ln>
                  <a:noFill/>
                </a:ln>
                <a:solidFill>
                  <a:prstClr val="white"/>
                </a:solidFill>
                <a:effectLst/>
                <a:uLnTx/>
                <a:uFillTx/>
                <a:latin typeface="Arial"/>
                <a:ea typeface="+mn-ea"/>
                <a:cs typeface="+mn-cs"/>
              </a:rPr>
              <a:t>.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My diabetes is a constant worry”</a:t>
            </a:r>
          </a:p>
        </p:txBody>
      </p:sp>
      <p:sp>
        <p:nvSpPr>
          <p:cNvPr id="38" name="TextBox 37">
            <a:extLst>
              <a:ext uri="{FF2B5EF4-FFF2-40B4-BE49-F238E27FC236}">
                <a16:creationId xmlns:a16="http://schemas.microsoft.com/office/drawing/2014/main" id="{B2FDEC2F-6027-3574-15C4-8A689BC40BE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9" name="TextBox 38">
            <a:extLst>
              <a:ext uri="{FF2B5EF4-FFF2-40B4-BE49-F238E27FC236}">
                <a16:creationId xmlns:a16="http://schemas.microsoft.com/office/drawing/2014/main" id="{C9CD94F6-AF1E-4659-E06C-EB667BAC1EDA}"/>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93c019cf76a630e5">
            <a:extLst>
              <a:ext uri="{FF2B5EF4-FFF2-40B4-BE49-F238E27FC236}">
                <a16:creationId xmlns:a16="http://schemas.microsoft.com/office/drawing/2014/main" id="{8A150080-3D8E-49DB-0C46-3F9934CD5439}"/>
              </a:ext>
            </a:extLst>
          </p:cNvPr>
          <p:cNvGraphicFramePr>
            <a:graphicFrameLocks/>
          </p:cNvGraphicFramePr>
          <p:nvPr>
            <p:extLst>
              <p:ext uri="{D42A27DB-BD31-4B8C-83A1-F6EECF244321}">
                <p14:modId xmlns:p14="http://schemas.microsoft.com/office/powerpoint/2010/main" val="171549489"/>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_c836d31c449490e5">
            <a:extLst>
              <a:ext uri="{FF2B5EF4-FFF2-40B4-BE49-F238E27FC236}">
                <a16:creationId xmlns:a16="http://schemas.microsoft.com/office/drawing/2014/main" id="{3BCDE8A9-062A-AF66-B091-A6AFBF7D0BF8}"/>
              </a:ext>
            </a:extLst>
          </p:cNvPr>
          <p:cNvGraphicFramePr>
            <a:graphicFrameLocks/>
          </p:cNvGraphicFramePr>
          <p:nvPr>
            <p:extLst>
              <p:ext uri="{D42A27DB-BD31-4B8C-83A1-F6EECF244321}">
                <p14:modId xmlns:p14="http://schemas.microsoft.com/office/powerpoint/2010/main" val="2993651775"/>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7" name="Graphic 6" descr="Information with solid fill">
            <a:extLst>
              <a:ext uri="{FF2B5EF4-FFF2-40B4-BE49-F238E27FC236}">
                <a16:creationId xmlns:a16="http://schemas.microsoft.com/office/drawing/2014/main" id="{F5DA3103-FCA0-F570-ED94-075F9AFD0C4D}"/>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6B09BE58-09A0-9F7B-3D46-0B923B93A496}"/>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5" name="D_f2193dc3183130e5" hidden="1">
            <a:extLst>
              <a:ext uri="{FF2B5EF4-FFF2-40B4-BE49-F238E27FC236}">
                <a16:creationId xmlns:a16="http://schemas.microsoft.com/office/drawing/2014/main" id="{3E7C6DB0-6D84-0DAA-DBC2-5892180E0D87}"/>
              </a:ext>
            </a:extLst>
          </p:cNvPr>
          <p:cNvGraphicFramePr/>
          <p:nvPr>
            <p:extLst>
              <p:ext uri="{D42A27DB-BD31-4B8C-83A1-F6EECF244321}">
                <p14:modId xmlns:p14="http://schemas.microsoft.com/office/powerpoint/2010/main" val="808256733"/>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3412dc824b3130e5" hidden="1">
            <a:extLst>
              <a:ext uri="{FF2B5EF4-FFF2-40B4-BE49-F238E27FC236}">
                <a16:creationId xmlns:a16="http://schemas.microsoft.com/office/drawing/2014/main" id="{85F8752A-6A0C-7C87-01A8-6D5196FF96C9}"/>
              </a:ext>
            </a:extLst>
          </p:cNvPr>
          <p:cNvGraphicFramePr/>
          <p:nvPr>
            <p:extLst>
              <p:ext uri="{D42A27DB-BD31-4B8C-83A1-F6EECF244321}">
                <p14:modId xmlns:p14="http://schemas.microsoft.com/office/powerpoint/2010/main" val="1197133258"/>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Table1">
            <a:extLst>
              <a:ext uri="{FF2B5EF4-FFF2-40B4-BE49-F238E27FC236}">
                <a16:creationId xmlns:a16="http://schemas.microsoft.com/office/drawing/2014/main" id="{046E1A79-90BF-E2DE-0DFA-49002AE38F4E}"/>
              </a:ext>
            </a:extLst>
          </p:cNvPr>
          <p:cNvGraphicFramePr>
            <a:graphicFrameLocks noGrp="1"/>
          </p:cNvGraphicFramePr>
          <p:nvPr>
            <p:extLst>
              <p:ext uri="{D42A27DB-BD31-4B8C-83A1-F6EECF244321}">
                <p14:modId xmlns:p14="http://schemas.microsoft.com/office/powerpoint/2010/main" val="1788594376"/>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3d35fff6e10309d2">
            <a:extLst>
              <a:ext uri="{FF2B5EF4-FFF2-40B4-BE49-F238E27FC236}">
                <a16:creationId xmlns:a16="http://schemas.microsoft.com/office/drawing/2014/main" id="{D28480EE-05CC-4D79-76C5-891802A23C8D}"/>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(17,951), ICS (532); Type 2, National (24,084), ICS (712))</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D72AA987-8365-409B-2BC0-D0270E84B296}"/>
              </a:ext>
            </a:extLst>
          </p:cNvPr>
          <p:cNvGraphicFramePr/>
          <p:nvPr>
            <p:extLst>
              <p:ext uri="{D42A27DB-BD31-4B8C-83A1-F6EECF244321}">
                <p14:modId xmlns:p14="http://schemas.microsoft.com/office/powerpoint/2010/main" val="225325824"/>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2337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0759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a:t>Living with diabetes: Financial impact </a:t>
            </a:r>
            <a:endParaRPr lang="en-GB" sz="2800"/>
          </a:p>
        </p:txBody>
      </p:sp>
      <p:sp>
        <p:nvSpPr>
          <p:cNvPr id="22" name="Title 1">
            <a:extLst>
              <a:ext uri="{FF2B5EF4-FFF2-40B4-BE49-F238E27FC236}">
                <a16:creationId xmlns:a16="http://schemas.microsoft.com/office/drawing/2014/main" id="{005FF01C-C677-55B4-BCFE-89F46EE1F158}"/>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23" name="D_a2a8e28d06aba88d_CalcTable">
            <a:extLst>
              <a:ext uri="{FF2B5EF4-FFF2-40B4-BE49-F238E27FC236}">
                <a16:creationId xmlns:a16="http://schemas.microsoft.com/office/drawing/2014/main" id="{BBAFD645-6879-671A-F682-5AA1F37C5C2C}"/>
              </a:ext>
            </a:extLst>
          </p:cNvPr>
          <p:cNvGraphicFramePr>
            <a:graphicFrameLocks noGrp="1"/>
          </p:cNvGraphicFramePr>
          <p:nvPr>
            <p:extLst>
              <p:ext uri="{D42A27DB-BD31-4B8C-83A1-F6EECF244321}">
                <p14:modId xmlns:p14="http://schemas.microsoft.com/office/powerpoint/2010/main" val="1150483594"/>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4" name="Title 1">
            <a:extLst>
              <a:ext uri="{FF2B5EF4-FFF2-40B4-BE49-F238E27FC236}">
                <a16:creationId xmlns:a16="http://schemas.microsoft.com/office/drawing/2014/main" id="{233F6763-9A95-82A0-3D4E-E40270CE55FF}"/>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3a05a867af0fa8d">
            <a:extLst>
              <a:ext uri="{FF2B5EF4-FFF2-40B4-BE49-F238E27FC236}">
                <a16:creationId xmlns:a16="http://schemas.microsoft.com/office/drawing/2014/main" id="{2C33EDB8-6102-78E0-C7F9-5DE64668E1B7}"/>
              </a:ext>
            </a:extLst>
          </p:cNvPr>
          <p:cNvGraphicFramePr>
            <a:graphicFrameLocks noGrp="1"/>
          </p:cNvGraphicFramePr>
          <p:nvPr>
            <p:extLst>
              <p:ext uri="{D42A27DB-BD31-4B8C-83A1-F6EECF244321}">
                <p14:modId xmlns:p14="http://schemas.microsoft.com/office/powerpoint/2010/main" val="261320715"/>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6" name="Title 1">
            <a:extLst>
              <a:ext uri="{FF2B5EF4-FFF2-40B4-BE49-F238E27FC236}">
                <a16:creationId xmlns:a16="http://schemas.microsoft.com/office/drawing/2014/main" id="{655443F0-D027-E8ED-2688-929726F971A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8" name="D_d1488299c0e3a88d_CalcTable">
            <a:extLst>
              <a:ext uri="{FF2B5EF4-FFF2-40B4-BE49-F238E27FC236}">
                <a16:creationId xmlns:a16="http://schemas.microsoft.com/office/drawing/2014/main" id="{E93B2847-FEDE-CEB9-BE6A-F46E44026CDE}"/>
              </a:ext>
            </a:extLst>
          </p:cNvPr>
          <p:cNvGraphicFramePr>
            <a:graphicFrameLocks noGrp="1"/>
          </p:cNvGraphicFramePr>
          <p:nvPr>
            <p:extLst>
              <p:ext uri="{D42A27DB-BD31-4B8C-83A1-F6EECF244321}">
                <p14:modId xmlns:p14="http://schemas.microsoft.com/office/powerpoint/2010/main" val="3490403758"/>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15%</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9" name="Title 1">
            <a:extLst>
              <a:ext uri="{FF2B5EF4-FFF2-40B4-BE49-F238E27FC236}">
                <a16:creationId xmlns:a16="http://schemas.microsoft.com/office/drawing/2014/main" id="{4CAE4B3C-63E3-944A-D61A-5546FCEE4DCC}"/>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1" name="D_263f41423988b88d">
            <a:extLst>
              <a:ext uri="{FF2B5EF4-FFF2-40B4-BE49-F238E27FC236}">
                <a16:creationId xmlns:a16="http://schemas.microsoft.com/office/drawing/2014/main" id="{8588D52A-E336-654D-EBF7-C038C9AA4B19}"/>
              </a:ext>
            </a:extLst>
          </p:cNvPr>
          <p:cNvGraphicFramePr>
            <a:graphicFrameLocks noGrp="1"/>
          </p:cNvGraphicFramePr>
          <p:nvPr>
            <p:extLst>
              <p:ext uri="{D42A27DB-BD31-4B8C-83A1-F6EECF244321}">
                <p14:modId xmlns:p14="http://schemas.microsoft.com/office/powerpoint/2010/main" val="3816280738"/>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33" name="Isosceles Triangle 32">
            <a:extLst>
              <a:ext uri="{FF2B5EF4-FFF2-40B4-BE49-F238E27FC236}">
                <a16:creationId xmlns:a16="http://schemas.microsoft.com/office/drawing/2014/main" id="{929C8EF0-23D3-3C47-61FD-A519F4E45415}"/>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4" name="Isosceles Triangle 33">
            <a:extLst>
              <a:ext uri="{FF2B5EF4-FFF2-40B4-BE49-F238E27FC236}">
                <a16:creationId xmlns:a16="http://schemas.microsoft.com/office/drawing/2014/main" id="{29B0A159-EBF0-3B4A-46B4-B5AC2CF37107}"/>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6" name="Rectangle 35">
            <a:extLst>
              <a:ext uri="{FF2B5EF4-FFF2-40B4-BE49-F238E27FC236}">
                <a16:creationId xmlns:a16="http://schemas.microsoft.com/office/drawing/2014/main" id="{ED775F92-4704-571F-77AF-C7CF31ED90A0}"/>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Q28d.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I am financially worse off because of my diabetes”</a:t>
            </a:r>
          </a:p>
        </p:txBody>
      </p:sp>
      <p:sp>
        <p:nvSpPr>
          <p:cNvPr id="37" name="TextBox 36">
            <a:extLst>
              <a:ext uri="{FF2B5EF4-FFF2-40B4-BE49-F238E27FC236}">
                <a16:creationId xmlns:a16="http://schemas.microsoft.com/office/drawing/2014/main" id="{74852039-C3E9-D5AE-61DB-9F0E6F76AF50}"/>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8" name="TextBox 37">
            <a:extLst>
              <a:ext uri="{FF2B5EF4-FFF2-40B4-BE49-F238E27FC236}">
                <a16:creationId xmlns:a16="http://schemas.microsoft.com/office/drawing/2014/main" id="{7EECF027-8908-30E3-4FA3-C3738DA53D8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be9603dcc91ea88d">
            <a:extLst>
              <a:ext uri="{FF2B5EF4-FFF2-40B4-BE49-F238E27FC236}">
                <a16:creationId xmlns:a16="http://schemas.microsoft.com/office/drawing/2014/main" id="{ADEB99FA-4B14-9385-A470-B9755B52B965}"/>
              </a:ext>
            </a:extLst>
          </p:cNvPr>
          <p:cNvGraphicFramePr>
            <a:graphicFrameLocks/>
          </p:cNvGraphicFramePr>
          <p:nvPr>
            <p:extLst>
              <p:ext uri="{D42A27DB-BD31-4B8C-83A1-F6EECF244321}">
                <p14:modId xmlns:p14="http://schemas.microsoft.com/office/powerpoint/2010/main" val="1148045673"/>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_966f47d3a8ff288d">
            <a:extLst>
              <a:ext uri="{FF2B5EF4-FFF2-40B4-BE49-F238E27FC236}">
                <a16:creationId xmlns:a16="http://schemas.microsoft.com/office/drawing/2014/main" id="{AE8C6722-D7B6-6B88-B7A1-E03907015409}"/>
              </a:ext>
            </a:extLst>
          </p:cNvPr>
          <p:cNvGraphicFramePr>
            <a:graphicFrameLocks/>
          </p:cNvGraphicFramePr>
          <p:nvPr>
            <p:extLst>
              <p:ext uri="{D42A27DB-BD31-4B8C-83A1-F6EECF244321}">
                <p14:modId xmlns:p14="http://schemas.microsoft.com/office/powerpoint/2010/main" val="2738454625"/>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7" name="Graphic 6" descr="Information with solid fill">
            <a:extLst>
              <a:ext uri="{FF2B5EF4-FFF2-40B4-BE49-F238E27FC236}">
                <a16:creationId xmlns:a16="http://schemas.microsoft.com/office/drawing/2014/main" id="{CF839902-645F-561D-58ED-D47E2475534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FA347D1F-7E46-EFE0-5E54-FDA14A20F76D}"/>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5" name="D_a2a8e28d06aba88d" hidden="1">
            <a:extLst>
              <a:ext uri="{FF2B5EF4-FFF2-40B4-BE49-F238E27FC236}">
                <a16:creationId xmlns:a16="http://schemas.microsoft.com/office/drawing/2014/main" id="{8C99F307-5FEE-9532-4011-3AD1409AEA29}"/>
              </a:ext>
            </a:extLst>
          </p:cNvPr>
          <p:cNvGraphicFramePr/>
          <p:nvPr>
            <p:extLst>
              <p:ext uri="{D42A27DB-BD31-4B8C-83A1-F6EECF244321}">
                <p14:modId xmlns:p14="http://schemas.microsoft.com/office/powerpoint/2010/main" val="1327704121"/>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d1488299c0e3a88d" hidden="1">
            <a:extLst>
              <a:ext uri="{FF2B5EF4-FFF2-40B4-BE49-F238E27FC236}">
                <a16:creationId xmlns:a16="http://schemas.microsoft.com/office/drawing/2014/main" id="{32C78726-67BC-EC29-1F75-BE53AABF6040}"/>
              </a:ext>
            </a:extLst>
          </p:cNvPr>
          <p:cNvGraphicFramePr/>
          <p:nvPr>
            <p:extLst>
              <p:ext uri="{D42A27DB-BD31-4B8C-83A1-F6EECF244321}">
                <p14:modId xmlns:p14="http://schemas.microsoft.com/office/powerpoint/2010/main" val="2557744206"/>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Table1">
            <a:extLst>
              <a:ext uri="{FF2B5EF4-FFF2-40B4-BE49-F238E27FC236}">
                <a16:creationId xmlns:a16="http://schemas.microsoft.com/office/drawing/2014/main" id="{EDDC2C31-398D-75CD-FEAF-E32A0F1674DD}"/>
              </a:ext>
            </a:extLst>
          </p:cNvPr>
          <p:cNvGraphicFramePr>
            <a:graphicFrameLocks noGrp="1"/>
          </p:cNvGraphicFramePr>
          <p:nvPr>
            <p:extLst>
              <p:ext uri="{D42A27DB-BD31-4B8C-83A1-F6EECF244321}">
                <p14:modId xmlns:p14="http://schemas.microsoft.com/office/powerpoint/2010/main" val="2283982284"/>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43770eb04d39360d">
            <a:extLst>
              <a:ext uri="{FF2B5EF4-FFF2-40B4-BE49-F238E27FC236}">
                <a16:creationId xmlns:a16="http://schemas.microsoft.com/office/drawing/2014/main" id="{462082CF-D317-8ED5-FDDB-A4B36CB926B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(17,951), ICS (531); Type 2, National (24,070), ICS (709))</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FE1DFFC2-7548-D894-1C40-FD3D51016764}"/>
              </a:ext>
            </a:extLst>
          </p:cNvPr>
          <p:cNvGraphicFramePr/>
          <p:nvPr>
            <p:extLst>
              <p:ext uri="{D42A27DB-BD31-4B8C-83A1-F6EECF244321}">
                <p14:modId xmlns:p14="http://schemas.microsoft.com/office/powerpoint/2010/main" val="4093848432"/>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13" name="Slide Number Placeholder 15">
            <a:extLst>
              <a:ext uri="{FF2B5EF4-FFF2-40B4-BE49-F238E27FC236}">
                <a16:creationId xmlns:a16="http://schemas.microsoft.com/office/drawing/2014/main" id="{2B94281D-2132-DC14-2C7B-F1869AA88C3B}"/>
              </a:ext>
              <a:ext uri="{C183D7F6-B498-43B3-948B-1728B52AA6E4}">
                <adec:decorative xmlns:adec="http://schemas.microsoft.com/office/drawing/2017/decorative" val="1"/>
              </a:ext>
            </a:extLst>
          </p:cNvPr>
          <p:cNvSpPr txBox="1">
            <a:spLocks/>
          </p:cNvSpPr>
          <p:nvPr/>
        </p:nvSpPr>
        <p:spPr>
          <a:xfrm>
            <a:off x="437230" y="6279028"/>
            <a:ext cx="304370" cy="365125"/>
          </a:xfrm>
          <a:prstGeom prst="rect">
            <a:avLst/>
          </a:prstGeom>
        </p:spPr>
        <p:txBody>
          <a:bodyPr vert="horz" wrap="none" lIns="0" tIns="0" rIns="0" bIns="0" rtlCol="0" anchor="b"/>
          <a:lstStyle>
            <a:defPPr>
              <a:defRPr lang="fr-FR"/>
            </a:defPPr>
            <a:lvl1pPr marL="0" algn="l" defTabSz="914400" rtl="0" eaLnBrk="1" latinLnBrk="0" hangingPunct="1">
              <a:defRPr lang="en-GB" sz="900" b="1" kern="1200" smtClean="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dirty="0">
                <a:solidFill>
                  <a:prstClr val="black"/>
                </a:solidFill>
                <a:latin typeface="Arial Black"/>
              </a:rPr>
              <a:t>26 </a:t>
            </a:r>
          </a:p>
        </p:txBody>
      </p:sp>
    </p:spTree>
    <p:extLst>
      <p:ext uri="{BB962C8B-B14F-4D97-AF65-F5344CB8AC3E}">
        <p14:creationId xmlns:p14="http://schemas.microsoft.com/office/powerpoint/2010/main" val="191340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66814D0-C0DE-BDDA-504A-B8A42175DEF6}"/>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Q29. Over the last 12 months, how much has diabetes affected your quality of life?</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9211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Quality of life</a:t>
            </a:r>
            <a:endParaRPr lang="en-GB" sz="2800" dirty="0"/>
          </a:p>
        </p:txBody>
      </p:sp>
      <p:sp>
        <p:nvSpPr>
          <p:cNvPr id="6" name="Title 1">
            <a:extLst>
              <a:ext uri="{FF2B5EF4-FFF2-40B4-BE49-F238E27FC236}">
                <a16:creationId xmlns:a16="http://schemas.microsoft.com/office/drawing/2014/main" id="{55F262D2-AAF8-AC7C-FC44-E797E25B7DE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7" name="D_9e9b435de72d14c2_CalcTable">
            <a:extLst>
              <a:ext uri="{FF2B5EF4-FFF2-40B4-BE49-F238E27FC236}">
                <a16:creationId xmlns:a16="http://schemas.microsoft.com/office/drawing/2014/main" id="{305FCF16-BC11-755A-CE3B-EAA2267BB987}"/>
              </a:ext>
            </a:extLst>
          </p:cNvPr>
          <p:cNvGraphicFramePr>
            <a:graphicFrameLocks noGrp="1"/>
          </p:cNvGraphicFramePr>
          <p:nvPr>
            <p:extLst>
              <p:ext uri="{D42A27DB-BD31-4B8C-83A1-F6EECF244321}">
                <p14:modId xmlns:p14="http://schemas.microsoft.com/office/powerpoint/2010/main" val="2804291873"/>
              </p:ext>
            </p:extLst>
          </p:nvPr>
        </p:nvGraphicFramePr>
        <p:xfrm>
          <a:off x="589421" y="4782496"/>
          <a:ext cx="2255908" cy="892694"/>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31974">
                <a:tc>
                  <a:txBody>
                    <a:bodyPr/>
                    <a:lstStyle/>
                    <a:p>
                      <a:pPr algn="ctr"/>
                      <a:r>
                        <a:rPr lang="en-GB" sz="1200">
                          <a:solidFill>
                            <a:schemeClr val="bg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4354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9e9b435de72d14c2" hidden="1">
            <a:extLst>
              <a:ext uri="{FF2B5EF4-FFF2-40B4-BE49-F238E27FC236}">
                <a16:creationId xmlns:a16="http://schemas.microsoft.com/office/drawing/2014/main" id="{CDF20813-F87F-6B80-8995-CDC23BEEBF07}"/>
              </a:ext>
            </a:extLst>
          </p:cNvPr>
          <p:cNvGraphicFramePr/>
          <p:nvPr>
            <p:extLst>
              <p:ext uri="{D42A27DB-BD31-4B8C-83A1-F6EECF244321}">
                <p14:modId xmlns:p14="http://schemas.microsoft.com/office/powerpoint/2010/main" val="4043779839"/>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1">
            <a:extLst>
              <a:ext uri="{FF2B5EF4-FFF2-40B4-BE49-F238E27FC236}">
                <a16:creationId xmlns:a16="http://schemas.microsoft.com/office/drawing/2014/main" id="{ED5CDDD7-1928-E68D-6296-431CDDE8B757}"/>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3" name="D_0e85a8dcfdf4b5b8">
            <a:extLst>
              <a:ext uri="{FF2B5EF4-FFF2-40B4-BE49-F238E27FC236}">
                <a16:creationId xmlns:a16="http://schemas.microsoft.com/office/drawing/2014/main" id="{CB49E229-8C7E-A291-8A3A-63F9DC88457C}"/>
              </a:ext>
            </a:extLst>
          </p:cNvPr>
          <p:cNvGraphicFramePr>
            <a:graphicFrameLocks noGrp="1"/>
          </p:cNvGraphicFramePr>
          <p:nvPr>
            <p:extLst>
              <p:ext uri="{D42A27DB-BD31-4B8C-83A1-F6EECF244321}">
                <p14:modId xmlns:p14="http://schemas.microsoft.com/office/powerpoint/2010/main" val="2818173793"/>
              </p:ext>
            </p:extLst>
          </p:nvPr>
        </p:nvGraphicFramePr>
        <p:xfrm>
          <a:off x="3106822" y="4782227"/>
          <a:ext cx="2255908" cy="89161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31974">
                <a:tc>
                  <a:txBody>
                    <a:bodyPr/>
                    <a:lstStyle/>
                    <a:p>
                      <a:pPr algn="ctr"/>
                      <a:r>
                        <a:rPr lang="en-GB" sz="1200">
                          <a:solidFill>
                            <a:schemeClr val="bg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4344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B173B6FF-CB53-2440-E247-611F7601914A}"/>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18" name="D_d3a7fe1e229a80d5_CalcTable">
            <a:extLst>
              <a:ext uri="{FF2B5EF4-FFF2-40B4-BE49-F238E27FC236}">
                <a16:creationId xmlns:a16="http://schemas.microsoft.com/office/drawing/2014/main" id="{763D4DF1-7948-32A3-463F-C9811204285B}"/>
              </a:ext>
            </a:extLst>
          </p:cNvPr>
          <p:cNvGraphicFramePr>
            <a:graphicFrameLocks noGrp="1"/>
          </p:cNvGraphicFramePr>
          <p:nvPr>
            <p:extLst>
              <p:ext uri="{D42A27DB-BD31-4B8C-83A1-F6EECF244321}">
                <p14:modId xmlns:p14="http://schemas.microsoft.com/office/powerpoint/2010/main" val="2263493843"/>
              </p:ext>
            </p:extLst>
          </p:nvPr>
        </p:nvGraphicFramePr>
        <p:xfrm>
          <a:off x="6408683" y="4794906"/>
          <a:ext cx="2255908" cy="883066"/>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56460">
                <a:tc>
                  <a:txBody>
                    <a:bodyPr/>
                    <a:lstStyle/>
                    <a:p>
                      <a:pPr algn="ctr"/>
                      <a:r>
                        <a:rPr lang="en-GB" sz="1200" dirty="0">
                          <a:solidFill>
                            <a:schemeClr val="tx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4258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d3a7fe1e229a80d5" hidden="1">
            <a:extLst>
              <a:ext uri="{FF2B5EF4-FFF2-40B4-BE49-F238E27FC236}">
                <a16:creationId xmlns:a16="http://schemas.microsoft.com/office/drawing/2014/main" id="{D3D0871B-BE54-98C8-7202-E3684ED5214B}"/>
              </a:ext>
            </a:extLst>
          </p:cNvPr>
          <p:cNvGraphicFramePr/>
          <p:nvPr>
            <p:extLst>
              <p:ext uri="{D42A27DB-BD31-4B8C-83A1-F6EECF244321}">
                <p14:modId xmlns:p14="http://schemas.microsoft.com/office/powerpoint/2010/main" val="4135284907"/>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a:extLst>
              <a:ext uri="{FF2B5EF4-FFF2-40B4-BE49-F238E27FC236}">
                <a16:creationId xmlns:a16="http://schemas.microsoft.com/office/drawing/2014/main" id="{078F3AB3-CBC1-F01C-CBE1-2072D5A545E3}"/>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6924709a284100d5">
            <a:extLst>
              <a:ext uri="{FF2B5EF4-FFF2-40B4-BE49-F238E27FC236}">
                <a16:creationId xmlns:a16="http://schemas.microsoft.com/office/drawing/2014/main" id="{2441E714-3B83-20E1-C886-814E23E4683C}"/>
              </a:ext>
            </a:extLst>
          </p:cNvPr>
          <p:cNvGraphicFramePr>
            <a:graphicFrameLocks noGrp="1"/>
          </p:cNvGraphicFramePr>
          <p:nvPr>
            <p:extLst>
              <p:ext uri="{D42A27DB-BD31-4B8C-83A1-F6EECF244321}">
                <p14:modId xmlns:p14="http://schemas.microsoft.com/office/powerpoint/2010/main" val="515382902"/>
              </p:ext>
            </p:extLst>
          </p:nvPr>
        </p:nvGraphicFramePr>
        <p:xfrm>
          <a:off x="8926084" y="4794637"/>
          <a:ext cx="2255908" cy="883346"/>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484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Arial"/>
                          <a:ea typeface="+mn-ea"/>
                          <a:cs typeface="+mn-cs"/>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4261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Isosceles Triangle 20">
            <a:extLst>
              <a:ext uri="{FF2B5EF4-FFF2-40B4-BE49-F238E27FC236}">
                <a16:creationId xmlns:a16="http://schemas.microsoft.com/office/drawing/2014/main" id="{837FCB96-6B1B-782D-5A7F-51C3CB662D5C}"/>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2" name="Isosceles Triangle 21">
            <a:extLst>
              <a:ext uri="{FF2B5EF4-FFF2-40B4-BE49-F238E27FC236}">
                <a16:creationId xmlns:a16="http://schemas.microsoft.com/office/drawing/2014/main" id="{A057423C-A75D-A772-7B3A-9FF7101C2100}"/>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4" name="TextBox 23">
            <a:extLst>
              <a:ext uri="{FF2B5EF4-FFF2-40B4-BE49-F238E27FC236}">
                <a16:creationId xmlns:a16="http://schemas.microsoft.com/office/drawing/2014/main" id="{4E87FACF-87F7-284A-2450-AF6A267FC04B}"/>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5" name="TextBox 24">
            <a:extLst>
              <a:ext uri="{FF2B5EF4-FFF2-40B4-BE49-F238E27FC236}">
                <a16:creationId xmlns:a16="http://schemas.microsoft.com/office/drawing/2014/main" id="{2C83723E-487B-0C86-CC4B-06E16E7119F6}"/>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23830b4323c029c5">
            <a:extLst>
              <a:ext uri="{FF2B5EF4-FFF2-40B4-BE49-F238E27FC236}">
                <a16:creationId xmlns:a16="http://schemas.microsoft.com/office/drawing/2014/main" id="{22FC166A-D654-3427-1006-578743758924}"/>
              </a:ext>
            </a:extLst>
          </p:cNvPr>
          <p:cNvGraphicFramePr>
            <a:graphicFrameLocks/>
          </p:cNvGraphicFramePr>
          <p:nvPr>
            <p:extLst>
              <p:ext uri="{D42A27DB-BD31-4B8C-83A1-F6EECF244321}">
                <p14:modId xmlns:p14="http://schemas.microsoft.com/office/powerpoint/2010/main" val="2253468220"/>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D_7d3811a53c790aba">
            <a:extLst>
              <a:ext uri="{FF2B5EF4-FFF2-40B4-BE49-F238E27FC236}">
                <a16:creationId xmlns:a16="http://schemas.microsoft.com/office/drawing/2014/main" id="{54CC318E-F09B-D51A-D9E7-5586C3175EA6}"/>
              </a:ext>
            </a:extLst>
          </p:cNvPr>
          <p:cNvGraphicFramePr>
            <a:graphicFrameLocks/>
          </p:cNvGraphicFramePr>
          <p:nvPr>
            <p:extLst>
              <p:ext uri="{D42A27DB-BD31-4B8C-83A1-F6EECF244321}">
                <p14:modId xmlns:p14="http://schemas.microsoft.com/office/powerpoint/2010/main" val="3387864459"/>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 name="Table1">
            <a:extLst>
              <a:ext uri="{FF2B5EF4-FFF2-40B4-BE49-F238E27FC236}">
                <a16:creationId xmlns:a16="http://schemas.microsoft.com/office/drawing/2014/main" id="{D7A21CB9-24AE-FDB0-4613-26A2FC231378}"/>
              </a:ext>
            </a:extLst>
          </p:cNvPr>
          <p:cNvGraphicFramePr>
            <a:graphicFrameLocks noGrp="1"/>
          </p:cNvGraphicFramePr>
          <p:nvPr>
            <p:extLst>
              <p:ext uri="{D42A27DB-BD31-4B8C-83A1-F6EECF244321}">
                <p14:modId xmlns:p14="http://schemas.microsoft.com/office/powerpoint/2010/main" val="775176817"/>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c3997f8786c7139d">
            <a:extLst>
              <a:ext uri="{FF2B5EF4-FFF2-40B4-BE49-F238E27FC236}">
                <a16:creationId xmlns:a16="http://schemas.microsoft.com/office/drawing/2014/main" id="{FC0CE8CF-3A13-8749-51AF-DA7EFAB89513}"/>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(17,987), ICS (532); Type 2, National (24,260), ICS (717))</a:t>
            </a:r>
            <a:endParaRPr lang="en-GB" sz="1000" b="0" dirty="0">
              <a:solidFill>
                <a:schemeClr val="tx1"/>
              </a:solidFill>
              <a:latin typeface="+mn-lt"/>
            </a:endParaRPr>
          </a:p>
        </p:txBody>
      </p:sp>
      <p:graphicFrame>
        <p:nvGraphicFramePr>
          <p:cNvPr id="15" name="Ipsos Ribbon Rules" hidden="1">
            <a:extLst>
              <a:ext uri="{FF2B5EF4-FFF2-40B4-BE49-F238E27FC236}">
                <a16:creationId xmlns:a16="http://schemas.microsoft.com/office/drawing/2014/main" id="{14E395D0-BBE8-5869-BE94-CFC160D058BF}"/>
              </a:ext>
            </a:extLst>
          </p:cNvPr>
          <p:cNvGraphicFramePr/>
          <p:nvPr>
            <p:extLst>
              <p:ext uri="{D42A27DB-BD31-4B8C-83A1-F6EECF244321}">
                <p14:modId xmlns:p14="http://schemas.microsoft.com/office/powerpoint/2010/main" val="1471044564"/>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346939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0913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Level of acceptance</a:t>
            </a:r>
            <a:endParaRPr lang="en-GB" sz="2800" dirty="0"/>
          </a:p>
        </p:txBody>
      </p:sp>
      <p:sp>
        <p:nvSpPr>
          <p:cNvPr id="5" name="Title 1">
            <a:extLst>
              <a:ext uri="{FF2B5EF4-FFF2-40B4-BE49-F238E27FC236}">
                <a16:creationId xmlns:a16="http://schemas.microsoft.com/office/drawing/2014/main" id="{A277AA67-8274-C050-E204-605B246A952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0" name="D_84d3f826a4512fe2_CalcTable">
            <a:extLst>
              <a:ext uri="{FF2B5EF4-FFF2-40B4-BE49-F238E27FC236}">
                <a16:creationId xmlns:a16="http://schemas.microsoft.com/office/drawing/2014/main" id="{5428B7AA-B9BB-4928-C507-65245E42E199}"/>
              </a:ext>
            </a:extLst>
          </p:cNvPr>
          <p:cNvGraphicFramePr>
            <a:graphicFrameLocks noGrp="1"/>
          </p:cNvGraphicFramePr>
          <p:nvPr>
            <p:extLst>
              <p:ext uri="{D42A27DB-BD31-4B8C-83A1-F6EECF244321}">
                <p14:modId xmlns:p14="http://schemas.microsoft.com/office/powerpoint/2010/main" val="621756549"/>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8" name="D_84d3f826a4512fe2" hidden="1">
            <a:extLst>
              <a:ext uri="{FF2B5EF4-FFF2-40B4-BE49-F238E27FC236}">
                <a16:creationId xmlns:a16="http://schemas.microsoft.com/office/drawing/2014/main" id="{873C42B3-9FBA-9D8D-2673-1B9846603726}"/>
              </a:ext>
            </a:extLst>
          </p:cNvPr>
          <p:cNvGraphicFramePr/>
          <p:nvPr>
            <p:extLst>
              <p:ext uri="{D42A27DB-BD31-4B8C-83A1-F6EECF244321}">
                <p14:modId xmlns:p14="http://schemas.microsoft.com/office/powerpoint/2010/main" val="657036866"/>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5" name="Title 1">
            <a:extLst>
              <a:ext uri="{FF2B5EF4-FFF2-40B4-BE49-F238E27FC236}">
                <a16:creationId xmlns:a16="http://schemas.microsoft.com/office/drawing/2014/main" id="{111930CA-D509-8072-7149-54366F93753A}"/>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f0bdcc14e1c5afe2">
            <a:extLst>
              <a:ext uri="{FF2B5EF4-FFF2-40B4-BE49-F238E27FC236}">
                <a16:creationId xmlns:a16="http://schemas.microsoft.com/office/drawing/2014/main" id="{DBA74D05-BFF8-2644-23FB-4773131B39E0}"/>
              </a:ext>
            </a:extLst>
          </p:cNvPr>
          <p:cNvGraphicFramePr>
            <a:graphicFrameLocks noGrp="1"/>
          </p:cNvGraphicFramePr>
          <p:nvPr>
            <p:extLst>
              <p:ext uri="{D42A27DB-BD31-4B8C-83A1-F6EECF244321}">
                <p14:modId xmlns:p14="http://schemas.microsoft.com/office/powerpoint/2010/main" val="2325714188"/>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3" name="Title 1">
            <a:extLst>
              <a:ext uri="{FF2B5EF4-FFF2-40B4-BE49-F238E27FC236}">
                <a16:creationId xmlns:a16="http://schemas.microsoft.com/office/drawing/2014/main" id="{985B3FC7-C64A-90B1-BACD-75399D118E90}"/>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7" name="D_bd6050684a05afe2_CalcTable">
            <a:extLst>
              <a:ext uri="{FF2B5EF4-FFF2-40B4-BE49-F238E27FC236}">
                <a16:creationId xmlns:a16="http://schemas.microsoft.com/office/drawing/2014/main" id="{51C6E88B-EBEC-48D2-2CE1-8CDDAEC0CB08}"/>
              </a:ext>
            </a:extLst>
          </p:cNvPr>
          <p:cNvGraphicFramePr>
            <a:graphicFrameLocks noGrp="1"/>
          </p:cNvGraphicFramePr>
          <p:nvPr>
            <p:extLst>
              <p:ext uri="{D42A27DB-BD31-4B8C-83A1-F6EECF244321}">
                <p14:modId xmlns:p14="http://schemas.microsoft.com/office/powerpoint/2010/main" val="4233673541"/>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9" name="D_bd6050684a05afe2" hidden="1">
            <a:extLst>
              <a:ext uri="{FF2B5EF4-FFF2-40B4-BE49-F238E27FC236}">
                <a16:creationId xmlns:a16="http://schemas.microsoft.com/office/drawing/2014/main" id="{0CB9385A-149B-4CE0-252D-31A80B155BA6}"/>
              </a:ext>
            </a:extLst>
          </p:cNvPr>
          <p:cNvGraphicFramePr/>
          <p:nvPr>
            <p:extLst>
              <p:ext uri="{D42A27DB-BD31-4B8C-83A1-F6EECF244321}">
                <p14:modId xmlns:p14="http://schemas.microsoft.com/office/powerpoint/2010/main" val="3543355587"/>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8" name="Title 1">
            <a:extLst>
              <a:ext uri="{FF2B5EF4-FFF2-40B4-BE49-F238E27FC236}">
                <a16:creationId xmlns:a16="http://schemas.microsoft.com/office/drawing/2014/main" id="{C8BBD098-F840-D697-5781-01AA74895491}"/>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0" name="D_9f5c2ed84decafe2">
            <a:extLst>
              <a:ext uri="{FF2B5EF4-FFF2-40B4-BE49-F238E27FC236}">
                <a16:creationId xmlns:a16="http://schemas.microsoft.com/office/drawing/2014/main" id="{E08F6B23-0A07-3460-973C-7CE27CA902C1}"/>
              </a:ext>
            </a:extLst>
          </p:cNvPr>
          <p:cNvGraphicFramePr>
            <a:graphicFrameLocks noGrp="1"/>
          </p:cNvGraphicFramePr>
          <p:nvPr>
            <p:extLst>
              <p:ext uri="{D42A27DB-BD31-4B8C-83A1-F6EECF244321}">
                <p14:modId xmlns:p14="http://schemas.microsoft.com/office/powerpoint/2010/main" val="2485342972"/>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32" name="Rectangle 31">
            <a:extLst>
              <a:ext uri="{FF2B5EF4-FFF2-40B4-BE49-F238E27FC236}">
                <a16:creationId xmlns:a16="http://schemas.microsoft.com/office/drawing/2014/main" id="{54F23DBA-54FE-A732-D43B-14D845A9181A}"/>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Q30. To what extent do you agree or disagree with the following statement? </a:t>
            </a: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I have accepted that I am living with diabetes”</a:t>
            </a:r>
          </a:p>
        </p:txBody>
      </p:sp>
      <p:sp>
        <p:nvSpPr>
          <p:cNvPr id="33" name="TextBox 32">
            <a:extLst>
              <a:ext uri="{FF2B5EF4-FFF2-40B4-BE49-F238E27FC236}">
                <a16:creationId xmlns:a16="http://schemas.microsoft.com/office/drawing/2014/main" id="{BFBD6C53-A5F1-FC37-644C-3D8A57536BC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4" name="TextBox 33">
            <a:extLst>
              <a:ext uri="{FF2B5EF4-FFF2-40B4-BE49-F238E27FC236}">
                <a16:creationId xmlns:a16="http://schemas.microsoft.com/office/drawing/2014/main" id="{C2DEDB6F-9910-6A01-B267-975B54309AF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0a3994ff986999e2">
            <a:extLst>
              <a:ext uri="{FF2B5EF4-FFF2-40B4-BE49-F238E27FC236}">
                <a16:creationId xmlns:a16="http://schemas.microsoft.com/office/drawing/2014/main" id="{FA301290-4390-25C2-9260-9D1047D4F42B}"/>
              </a:ext>
            </a:extLst>
          </p:cNvPr>
          <p:cNvGraphicFramePr>
            <a:graphicFrameLocks/>
          </p:cNvGraphicFramePr>
          <p:nvPr>
            <p:extLst>
              <p:ext uri="{D42A27DB-BD31-4B8C-83A1-F6EECF244321}">
                <p14:modId xmlns:p14="http://schemas.microsoft.com/office/powerpoint/2010/main" val="2886324784"/>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D_44828d09ed4da7e2">
            <a:extLst>
              <a:ext uri="{FF2B5EF4-FFF2-40B4-BE49-F238E27FC236}">
                <a16:creationId xmlns:a16="http://schemas.microsoft.com/office/drawing/2014/main" id="{4B322533-CEBB-B7BE-7DE4-A4D6DA1715DA}"/>
              </a:ext>
            </a:extLst>
          </p:cNvPr>
          <p:cNvGraphicFramePr>
            <a:graphicFrameLocks/>
          </p:cNvGraphicFramePr>
          <p:nvPr>
            <p:extLst>
              <p:ext uri="{D42A27DB-BD31-4B8C-83A1-F6EECF244321}">
                <p14:modId xmlns:p14="http://schemas.microsoft.com/office/powerpoint/2010/main" val="2158282451"/>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6" name="Graphic 5" descr="Information with solid fill">
            <a:extLst>
              <a:ext uri="{FF2B5EF4-FFF2-40B4-BE49-F238E27FC236}">
                <a16:creationId xmlns:a16="http://schemas.microsoft.com/office/drawing/2014/main" id="{8E24167F-8C62-607F-A98C-B77F84A962E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7" name="Rectangle 6">
            <a:extLst>
              <a:ext uri="{FF2B5EF4-FFF2-40B4-BE49-F238E27FC236}">
                <a16:creationId xmlns:a16="http://schemas.microsoft.com/office/drawing/2014/main" id="{071A0E1B-6338-3972-A4F6-CBEF1655BEFA}"/>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12" name="Table1">
            <a:extLst>
              <a:ext uri="{FF2B5EF4-FFF2-40B4-BE49-F238E27FC236}">
                <a16:creationId xmlns:a16="http://schemas.microsoft.com/office/drawing/2014/main" id="{84655C57-A3B1-354D-77D9-8C01ECF72BC7}"/>
              </a:ext>
            </a:extLst>
          </p:cNvPr>
          <p:cNvGraphicFramePr>
            <a:graphicFrameLocks noGrp="1"/>
          </p:cNvGraphicFramePr>
          <p:nvPr>
            <p:extLst>
              <p:ext uri="{D42A27DB-BD31-4B8C-83A1-F6EECF244321}">
                <p14:modId xmlns:p14="http://schemas.microsoft.com/office/powerpoint/2010/main" val="312484549"/>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D_fc8618a316c77b80">
            <a:extLst>
              <a:ext uri="{FF2B5EF4-FFF2-40B4-BE49-F238E27FC236}">
                <a16:creationId xmlns:a16="http://schemas.microsoft.com/office/drawing/2014/main" id="{12208B2B-8750-4DCC-A5D8-F906F64708AE}"/>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(18,003), ICS (532); Type 2, National (24,267), ICS (717))</a:t>
            </a:r>
            <a:endParaRPr lang="en-GB" sz="1000" b="0" dirty="0">
              <a:solidFill>
                <a:schemeClr val="tx1"/>
              </a:solidFill>
              <a:latin typeface="+mn-lt"/>
            </a:endParaRPr>
          </a:p>
        </p:txBody>
      </p:sp>
      <p:graphicFrame>
        <p:nvGraphicFramePr>
          <p:cNvPr id="14" name="Ipsos Ribbon Rules" hidden="1">
            <a:extLst>
              <a:ext uri="{FF2B5EF4-FFF2-40B4-BE49-F238E27FC236}">
                <a16:creationId xmlns:a16="http://schemas.microsoft.com/office/drawing/2014/main" id="{64F5CCD5-C888-0DB1-CFBA-1EA3D6FAD76B}"/>
              </a:ext>
            </a:extLst>
          </p:cNvPr>
          <p:cNvGraphicFramePr/>
          <p:nvPr>
            <p:extLst>
              <p:ext uri="{D42A27DB-BD31-4B8C-83A1-F6EECF244321}">
                <p14:modId xmlns:p14="http://schemas.microsoft.com/office/powerpoint/2010/main" val="1309409680"/>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50976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52450E24-482D-998E-D006-0CE62BAA839E}"/>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Q31. Over the last 12 months, how confident have you felt managing your diabetes day-to-day?</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611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Confidence managing day-to-day</a:t>
            </a:r>
          </a:p>
        </p:txBody>
      </p:sp>
      <p:sp>
        <p:nvSpPr>
          <p:cNvPr id="12" name="Title 1">
            <a:extLst>
              <a:ext uri="{FF2B5EF4-FFF2-40B4-BE49-F238E27FC236}">
                <a16:creationId xmlns:a16="http://schemas.microsoft.com/office/drawing/2014/main" id="{D13BBDE3-8DE5-BF10-2562-63E56E2DCEE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3" name="D_0cde72774b7b0f64_CalcTable">
            <a:extLst>
              <a:ext uri="{FF2B5EF4-FFF2-40B4-BE49-F238E27FC236}">
                <a16:creationId xmlns:a16="http://schemas.microsoft.com/office/drawing/2014/main" id="{920A33A8-615C-E6B3-971C-F88887FD2EFB}"/>
              </a:ext>
            </a:extLst>
          </p:cNvPr>
          <p:cNvGraphicFramePr>
            <a:graphicFrameLocks noGrp="1"/>
          </p:cNvGraphicFramePr>
          <p:nvPr>
            <p:extLst>
              <p:ext uri="{D42A27DB-BD31-4B8C-83A1-F6EECF244321}">
                <p14:modId xmlns:p14="http://schemas.microsoft.com/office/powerpoint/2010/main" val="3717931543"/>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CA153E36-5767-E15A-E22C-1E5FE05F48A1}"/>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8" name="D_ba45c636152410fc">
            <a:extLst>
              <a:ext uri="{FF2B5EF4-FFF2-40B4-BE49-F238E27FC236}">
                <a16:creationId xmlns:a16="http://schemas.microsoft.com/office/drawing/2014/main" id="{FC4F0A2E-A39A-BC30-86F8-C167942F626B}"/>
              </a:ext>
            </a:extLst>
          </p:cNvPr>
          <p:cNvGraphicFramePr>
            <a:graphicFrameLocks noGrp="1"/>
          </p:cNvGraphicFramePr>
          <p:nvPr>
            <p:extLst>
              <p:ext uri="{D42A27DB-BD31-4B8C-83A1-F6EECF244321}">
                <p14:modId xmlns:p14="http://schemas.microsoft.com/office/powerpoint/2010/main" val="3653914870"/>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9" name="Title 1">
            <a:extLst>
              <a:ext uri="{FF2B5EF4-FFF2-40B4-BE49-F238E27FC236}">
                <a16:creationId xmlns:a16="http://schemas.microsoft.com/office/drawing/2014/main" id="{AF1B46FD-910A-7720-7F01-81876621C2F9}"/>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0" name="D_4552074292f84025_CalcTable">
            <a:extLst>
              <a:ext uri="{FF2B5EF4-FFF2-40B4-BE49-F238E27FC236}">
                <a16:creationId xmlns:a16="http://schemas.microsoft.com/office/drawing/2014/main" id="{7F36ECD1-8475-5A81-37CE-251EE4B2FD97}"/>
              </a:ext>
            </a:extLst>
          </p:cNvPr>
          <p:cNvGraphicFramePr>
            <a:graphicFrameLocks noGrp="1"/>
          </p:cNvGraphicFramePr>
          <p:nvPr>
            <p:extLst>
              <p:ext uri="{D42A27DB-BD31-4B8C-83A1-F6EECF244321}">
                <p14:modId xmlns:p14="http://schemas.microsoft.com/office/powerpoint/2010/main" val="1285961178"/>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1" name="Title 1">
            <a:extLst>
              <a:ext uri="{FF2B5EF4-FFF2-40B4-BE49-F238E27FC236}">
                <a16:creationId xmlns:a16="http://schemas.microsoft.com/office/drawing/2014/main" id="{FDE50AA0-9C8F-230C-4460-8777E12A835A}"/>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2" name="D_670ebb83e14a4025">
            <a:extLst>
              <a:ext uri="{FF2B5EF4-FFF2-40B4-BE49-F238E27FC236}">
                <a16:creationId xmlns:a16="http://schemas.microsoft.com/office/drawing/2014/main" id="{E10F3E49-54CA-4546-F4DE-976A5A955091}"/>
              </a:ext>
            </a:extLst>
          </p:cNvPr>
          <p:cNvGraphicFramePr>
            <a:graphicFrameLocks noGrp="1"/>
          </p:cNvGraphicFramePr>
          <p:nvPr>
            <p:extLst>
              <p:ext uri="{D42A27DB-BD31-4B8C-83A1-F6EECF244321}">
                <p14:modId xmlns:p14="http://schemas.microsoft.com/office/powerpoint/2010/main" val="883122233"/>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Isosceles Triangle 24">
            <a:extLst>
              <a:ext uri="{FF2B5EF4-FFF2-40B4-BE49-F238E27FC236}">
                <a16:creationId xmlns:a16="http://schemas.microsoft.com/office/drawing/2014/main" id="{5DA67CF2-C037-CDBE-12D1-BCE89962266C}"/>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8" name="Isosceles Triangle 27">
            <a:extLst>
              <a:ext uri="{FF2B5EF4-FFF2-40B4-BE49-F238E27FC236}">
                <a16:creationId xmlns:a16="http://schemas.microsoft.com/office/drawing/2014/main" id="{320E6684-782D-7B6E-E31E-E74882D1EB4F}"/>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8" name="TextBox 37">
            <a:extLst>
              <a:ext uri="{FF2B5EF4-FFF2-40B4-BE49-F238E27FC236}">
                <a16:creationId xmlns:a16="http://schemas.microsoft.com/office/drawing/2014/main" id="{DAD6CF31-9B93-0F60-3F69-615BFF85A29F}"/>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9" name="TextBox 38">
            <a:extLst>
              <a:ext uri="{FF2B5EF4-FFF2-40B4-BE49-F238E27FC236}">
                <a16:creationId xmlns:a16="http://schemas.microsoft.com/office/drawing/2014/main" id="{0D633770-1B4D-F967-8604-E083FB2D1DD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2beafdfefaad2be8">
            <a:extLst>
              <a:ext uri="{FF2B5EF4-FFF2-40B4-BE49-F238E27FC236}">
                <a16:creationId xmlns:a16="http://schemas.microsoft.com/office/drawing/2014/main" id="{C1F12E97-CA4F-9AC6-BCEA-225B71B26D81}"/>
              </a:ext>
            </a:extLst>
          </p:cNvPr>
          <p:cNvGraphicFramePr>
            <a:graphicFrameLocks/>
          </p:cNvGraphicFramePr>
          <p:nvPr>
            <p:extLst>
              <p:ext uri="{D42A27DB-BD31-4B8C-83A1-F6EECF244321}">
                <p14:modId xmlns:p14="http://schemas.microsoft.com/office/powerpoint/2010/main" val="4168703029"/>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D_5404dfdc7525780e">
            <a:extLst>
              <a:ext uri="{FF2B5EF4-FFF2-40B4-BE49-F238E27FC236}">
                <a16:creationId xmlns:a16="http://schemas.microsoft.com/office/drawing/2014/main" id="{3A1C054E-ADA6-155B-CF89-2606C1ED8771}"/>
              </a:ext>
            </a:extLst>
          </p:cNvPr>
          <p:cNvGraphicFramePr>
            <a:graphicFrameLocks/>
          </p:cNvGraphicFramePr>
          <p:nvPr>
            <p:extLst>
              <p:ext uri="{D42A27DB-BD31-4B8C-83A1-F6EECF244321}">
                <p14:modId xmlns:p14="http://schemas.microsoft.com/office/powerpoint/2010/main" val="139045748"/>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9" name="Graphic 8" descr="Information with solid fill">
            <a:extLst>
              <a:ext uri="{FF2B5EF4-FFF2-40B4-BE49-F238E27FC236}">
                <a16:creationId xmlns:a16="http://schemas.microsoft.com/office/drawing/2014/main" id="{2AD3E9E6-B8C6-9237-3FE2-EC657241A10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525280" y="6136024"/>
            <a:ext cx="275419" cy="253279"/>
          </a:xfrm>
          <a:prstGeom prst="rect">
            <a:avLst/>
          </a:prstGeom>
        </p:spPr>
      </p:pic>
      <p:sp>
        <p:nvSpPr>
          <p:cNvPr id="10" name="Rectangle 9">
            <a:extLst>
              <a:ext uri="{FF2B5EF4-FFF2-40B4-BE49-F238E27FC236}">
                <a16:creationId xmlns:a16="http://schemas.microsoft.com/office/drawing/2014/main" id="{4AD50180-F8DB-8108-F200-9339E700C5F0}"/>
              </a:ext>
            </a:extLst>
          </p:cNvPr>
          <p:cNvSpPr/>
          <p:nvPr/>
        </p:nvSpPr>
        <p:spPr>
          <a:xfrm>
            <a:off x="7778559" y="6062609"/>
            <a:ext cx="378632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Confident = % Very confident + % </a:t>
            </a:r>
            <a:r>
              <a:rPr lang="en-GB" sz="1000" dirty="0">
                <a:solidFill>
                  <a:prstClr val="black"/>
                </a:solidFill>
              </a:rPr>
              <a:t>Fairly confident</a:t>
            </a:r>
            <a:endParaRPr kumimoji="0" lang="en-GB" sz="1000" b="0" i="0"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Not confident = % Not very confident + % Not at all confident</a:t>
            </a:r>
          </a:p>
        </p:txBody>
      </p:sp>
      <p:graphicFrame>
        <p:nvGraphicFramePr>
          <p:cNvPr id="2" name="D_0cde72774b7b0f64" hidden="1">
            <a:extLst>
              <a:ext uri="{FF2B5EF4-FFF2-40B4-BE49-F238E27FC236}">
                <a16:creationId xmlns:a16="http://schemas.microsoft.com/office/drawing/2014/main" id="{3FD708FB-11F6-5E0A-46D9-9D6861677CEE}"/>
              </a:ext>
            </a:extLst>
          </p:cNvPr>
          <p:cNvGraphicFramePr/>
          <p:nvPr>
            <p:extLst>
              <p:ext uri="{D42A27DB-BD31-4B8C-83A1-F6EECF244321}">
                <p14:modId xmlns:p14="http://schemas.microsoft.com/office/powerpoint/2010/main" val="1812242100"/>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4552074292f84025" hidden="1">
            <a:extLst>
              <a:ext uri="{FF2B5EF4-FFF2-40B4-BE49-F238E27FC236}">
                <a16:creationId xmlns:a16="http://schemas.microsoft.com/office/drawing/2014/main" id="{D9741215-A14F-E4F7-ACAB-6088871022DA}"/>
              </a:ext>
            </a:extLst>
          </p:cNvPr>
          <p:cNvGraphicFramePr/>
          <p:nvPr>
            <p:extLst>
              <p:ext uri="{D42A27DB-BD31-4B8C-83A1-F6EECF244321}">
                <p14:modId xmlns:p14="http://schemas.microsoft.com/office/powerpoint/2010/main" val="4159002379"/>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7" name="Table1">
            <a:extLst>
              <a:ext uri="{FF2B5EF4-FFF2-40B4-BE49-F238E27FC236}">
                <a16:creationId xmlns:a16="http://schemas.microsoft.com/office/drawing/2014/main" id="{DD60BD5E-8426-B3F5-CB69-C3A506176CD5}"/>
              </a:ext>
            </a:extLst>
          </p:cNvPr>
          <p:cNvGraphicFramePr>
            <a:graphicFrameLocks noGrp="1"/>
          </p:cNvGraphicFramePr>
          <p:nvPr>
            <p:extLst>
              <p:ext uri="{D42A27DB-BD31-4B8C-83A1-F6EECF244321}">
                <p14:modId xmlns:p14="http://schemas.microsoft.com/office/powerpoint/2010/main" val="1970459582"/>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8" name="D_c95aea8d654d368f">
            <a:extLst>
              <a:ext uri="{FF2B5EF4-FFF2-40B4-BE49-F238E27FC236}">
                <a16:creationId xmlns:a16="http://schemas.microsoft.com/office/drawing/2014/main" id="{9BC88880-1727-8184-99F6-0B7A934FF41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(17,987), ICS (531); Type 2, National (24,196), ICS (714))</a:t>
            </a:r>
            <a:endParaRPr lang="en-GB" sz="1000" b="0" dirty="0">
              <a:solidFill>
                <a:schemeClr val="tx1"/>
              </a:solidFill>
              <a:latin typeface="+mn-lt"/>
            </a:endParaRPr>
          </a:p>
        </p:txBody>
      </p:sp>
      <p:graphicFrame>
        <p:nvGraphicFramePr>
          <p:cNvPr id="15" name="Ipsos Ribbon Rules" hidden="1">
            <a:extLst>
              <a:ext uri="{FF2B5EF4-FFF2-40B4-BE49-F238E27FC236}">
                <a16:creationId xmlns:a16="http://schemas.microsoft.com/office/drawing/2014/main" id="{DB114820-78E3-145E-4FDE-21812A3C11F1}"/>
              </a:ext>
            </a:extLst>
          </p:cNvPr>
          <p:cNvGraphicFramePr/>
          <p:nvPr>
            <p:extLst>
              <p:ext uri="{D42A27DB-BD31-4B8C-83A1-F6EECF244321}">
                <p14:modId xmlns:p14="http://schemas.microsoft.com/office/powerpoint/2010/main" val="1096908995"/>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178277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7090687A-44D7-FF7C-E8CB-9954620F01E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E6EF6161-7A8F-3BB8-AA5C-E36484C1E3A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9" name="Title1">
            <a:extLst>
              <a:ext uri="{FF2B5EF4-FFF2-40B4-BE49-F238E27FC236}">
                <a16:creationId xmlns:a16="http://schemas.microsoft.com/office/drawing/2014/main" id="{8EA064A4-B784-A2D6-7267-324E0581A14C}"/>
              </a:ext>
            </a:extLst>
          </p:cNvPr>
          <p:cNvSpPr txBox="1">
            <a:spLocks/>
          </p:cNvSpPr>
          <p:nvPr/>
        </p:nvSpPr>
        <p:spPr>
          <a:xfrm>
            <a:off x="297532" y="1427261"/>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Introduction</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How to use this report</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Interpreting the results</a:t>
            </a:r>
          </a:p>
        </p:txBody>
      </p:sp>
    </p:spTree>
    <p:extLst>
      <p:ext uri="{BB962C8B-B14F-4D97-AF65-F5344CB8AC3E}">
        <p14:creationId xmlns:p14="http://schemas.microsoft.com/office/powerpoint/2010/main" val="3368248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3FDC78-E1CE-12DE-9859-76AF06AAD136}"/>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Q32. Over the last 12 months, have you had support from other people living with diabetes?</a:t>
            </a:r>
          </a:p>
        </p:txBody>
      </p:sp>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Living with diabetes: Support from others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0696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06C5AAE-614A-0ADB-1E29-E44B8D4C2D49}"/>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A83316BF-87D6-3180-9D89-12B2C00DA87B}"/>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0CE7DEDA-A4E3-9134-00CC-10C7366C5B98}"/>
              </a:ext>
            </a:extLst>
          </p:cNvPr>
          <p:cNvGraphicFramePr>
            <a:graphicFrameLocks noGrp="1"/>
          </p:cNvGraphicFramePr>
          <p:nvPr>
            <p:extLst>
              <p:ext uri="{D42A27DB-BD31-4B8C-83A1-F6EECF244321}">
                <p14:modId xmlns:p14="http://schemas.microsoft.com/office/powerpoint/2010/main" val="4267988404"/>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095a0b5c55835148">
            <a:extLst>
              <a:ext uri="{FF2B5EF4-FFF2-40B4-BE49-F238E27FC236}">
                <a16:creationId xmlns:a16="http://schemas.microsoft.com/office/drawing/2014/main" id="{1083F477-07D6-CAEC-B6A4-DAA8197DDACA}"/>
              </a:ext>
            </a:extLst>
          </p:cNvPr>
          <p:cNvGraphicFramePr>
            <a:graphicFrameLocks/>
          </p:cNvGraphicFramePr>
          <p:nvPr>
            <p:extLst>
              <p:ext uri="{D42A27DB-BD31-4B8C-83A1-F6EECF244321}">
                <p14:modId xmlns:p14="http://schemas.microsoft.com/office/powerpoint/2010/main" val="1459038201"/>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_1fbc15a0c3bb5148">
            <a:extLst>
              <a:ext uri="{FF2B5EF4-FFF2-40B4-BE49-F238E27FC236}">
                <a16:creationId xmlns:a16="http://schemas.microsoft.com/office/drawing/2014/main" id="{62A1072C-2B99-9412-E5B2-6851E4CE0F08}"/>
              </a:ext>
            </a:extLst>
          </p:cNvPr>
          <p:cNvGraphicFramePr>
            <a:graphicFrameLocks/>
          </p:cNvGraphicFramePr>
          <p:nvPr>
            <p:extLst>
              <p:ext uri="{D42A27DB-BD31-4B8C-83A1-F6EECF244321}">
                <p14:modId xmlns:p14="http://schemas.microsoft.com/office/powerpoint/2010/main" val="2918542154"/>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2" name="D_a63da634c1bde148">
            <a:extLst>
              <a:ext uri="{FF2B5EF4-FFF2-40B4-BE49-F238E27FC236}">
                <a16:creationId xmlns:a16="http://schemas.microsoft.com/office/drawing/2014/main" id="{9CB4A9A6-E006-CB88-168F-58FC3F738F4D}"/>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(17,956), ICS (530); Type 2, National (24,019), ICS (711))</a:t>
            </a:r>
            <a:endParaRPr lang="en-GB" sz="1000" b="0" dirty="0">
              <a:solidFill>
                <a:schemeClr val="tx1"/>
              </a:solidFill>
              <a:latin typeface="+mn-lt"/>
            </a:endParaRPr>
          </a:p>
        </p:txBody>
      </p:sp>
    </p:spTree>
    <p:extLst>
      <p:ext uri="{BB962C8B-B14F-4D97-AF65-F5344CB8AC3E}">
        <p14:creationId xmlns:p14="http://schemas.microsoft.com/office/powerpoint/2010/main" val="2277994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C3DC400-1A16-29FF-466F-CB917508994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Q33. Over the last 12 months, would you have found it useful to have support from other people living with diabetes?</a:t>
            </a:r>
          </a:p>
        </p:txBody>
      </p:sp>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Usefulness of support</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0696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2587529-AE00-402F-E65C-A9F89B0BEC8E}"/>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8" name="TextBox 17">
            <a:extLst>
              <a:ext uri="{FF2B5EF4-FFF2-40B4-BE49-F238E27FC236}">
                <a16:creationId xmlns:a16="http://schemas.microsoft.com/office/drawing/2014/main" id="{8017660F-1262-6B41-116F-3C58A03921C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Table1">
            <a:extLst>
              <a:ext uri="{FF2B5EF4-FFF2-40B4-BE49-F238E27FC236}">
                <a16:creationId xmlns:a16="http://schemas.microsoft.com/office/drawing/2014/main" id="{FA8C2377-DF30-3C63-E926-D20074FBAE41}"/>
              </a:ext>
            </a:extLst>
          </p:cNvPr>
          <p:cNvGraphicFramePr>
            <a:graphicFrameLocks noGrp="1"/>
          </p:cNvGraphicFramePr>
          <p:nvPr>
            <p:extLst>
              <p:ext uri="{D42A27DB-BD31-4B8C-83A1-F6EECF244321}">
                <p14:modId xmlns:p14="http://schemas.microsoft.com/office/powerpoint/2010/main" val="3033970779"/>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D_b8fbff4253d9e5a8">
            <a:extLst>
              <a:ext uri="{FF2B5EF4-FFF2-40B4-BE49-F238E27FC236}">
                <a16:creationId xmlns:a16="http://schemas.microsoft.com/office/drawing/2014/main" id="{7FA14AD6-3948-2D10-698E-FB148EFC0BF8}"/>
              </a:ext>
            </a:extLst>
          </p:cNvPr>
          <p:cNvGraphicFramePr>
            <a:graphicFrameLocks/>
          </p:cNvGraphicFramePr>
          <p:nvPr>
            <p:extLst>
              <p:ext uri="{D42A27DB-BD31-4B8C-83A1-F6EECF244321}">
                <p14:modId xmlns:p14="http://schemas.microsoft.com/office/powerpoint/2010/main" val="3266904434"/>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e86c0f1f98c96da8">
            <a:extLst>
              <a:ext uri="{FF2B5EF4-FFF2-40B4-BE49-F238E27FC236}">
                <a16:creationId xmlns:a16="http://schemas.microsoft.com/office/drawing/2014/main" id="{28E07683-40EA-FF3E-4DFF-3F8E75161BE7}"/>
              </a:ext>
            </a:extLst>
          </p:cNvPr>
          <p:cNvGraphicFramePr>
            <a:graphicFrameLocks/>
          </p:cNvGraphicFramePr>
          <p:nvPr>
            <p:extLst>
              <p:ext uri="{D42A27DB-BD31-4B8C-83A1-F6EECF244321}">
                <p14:modId xmlns:p14="http://schemas.microsoft.com/office/powerpoint/2010/main" val="2716666969"/>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9" name="D_9b34a62942f835a8">
            <a:extLst>
              <a:ext uri="{FF2B5EF4-FFF2-40B4-BE49-F238E27FC236}">
                <a16:creationId xmlns:a16="http://schemas.microsoft.com/office/drawing/2014/main" id="{35BABD6F-B040-7EF1-E2B2-226A355AEE27}"/>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not had support from other people living with diabetes. Those who selected 'I don't know' have been excluded.
(Type 1, National (8,547), ICS (252); Type 2, National (11,860), ICS (327))</a:t>
            </a:r>
            <a:endParaRPr lang="en-GB" sz="1000" b="0" dirty="0">
              <a:solidFill>
                <a:schemeClr val="tx1"/>
              </a:solidFill>
              <a:latin typeface="+mn-lt"/>
            </a:endParaRPr>
          </a:p>
        </p:txBody>
      </p:sp>
    </p:spTree>
    <p:extLst>
      <p:ext uri="{BB962C8B-B14F-4D97-AF65-F5344CB8AC3E}">
        <p14:creationId xmlns:p14="http://schemas.microsoft.com/office/powerpoint/2010/main" val="201775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managing blood sugar</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07253"/>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8428F23-3D59-A6D4-0386-F6437E94A0A8}"/>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4a</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“Monitoring your blood sugar levels”</a:t>
            </a:r>
          </a:p>
        </p:txBody>
      </p:sp>
      <p:sp>
        <p:nvSpPr>
          <p:cNvPr id="9" name="TextBox 8">
            <a:extLst>
              <a:ext uri="{FF2B5EF4-FFF2-40B4-BE49-F238E27FC236}">
                <a16:creationId xmlns:a16="http://schemas.microsoft.com/office/drawing/2014/main" id="{5EAA5736-94E8-8355-9CC6-D7E3BDAE29E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4139BE51-1B64-B612-9B11-3DA63366318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8" name="Table1">
            <a:extLst>
              <a:ext uri="{FF2B5EF4-FFF2-40B4-BE49-F238E27FC236}">
                <a16:creationId xmlns:a16="http://schemas.microsoft.com/office/drawing/2014/main" id="{96BB6216-FC09-CCE8-79F7-4E1F9FEB17C6}"/>
              </a:ext>
            </a:extLst>
          </p:cNvPr>
          <p:cNvGraphicFramePr>
            <a:graphicFrameLocks noGrp="1"/>
          </p:cNvGraphicFramePr>
          <p:nvPr>
            <p:extLst>
              <p:ext uri="{D42A27DB-BD31-4B8C-83A1-F6EECF244321}">
                <p14:modId xmlns:p14="http://schemas.microsoft.com/office/powerpoint/2010/main" val="1547940506"/>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9" name="D_0a175d2f9b279f62">
            <a:extLst>
              <a:ext uri="{FF2B5EF4-FFF2-40B4-BE49-F238E27FC236}">
                <a16:creationId xmlns:a16="http://schemas.microsoft.com/office/drawing/2014/main" id="{5A7A941E-D87F-7994-BF1E-4E60C61660AF}"/>
              </a:ext>
            </a:extLst>
          </p:cNvPr>
          <p:cNvGraphicFramePr>
            <a:graphicFrameLocks/>
          </p:cNvGraphicFramePr>
          <p:nvPr>
            <p:extLst>
              <p:ext uri="{D42A27DB-BD31-4B8C-83A1-F6EECF244321}">
                <p14:modId xmlns:p14="http://schemas.microsoft.com/office/powerpoint/2010/main" val="1630550336"/>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D_3f72330111754762">
            <a:extLst>
              <a:ext uri="{FF2B5EF4-FFF2-40B4-BE49-F238E27FC236}">
                <a16:creationId xmlns:a16="http://schemas.microsoft.com/office/drawing/2014/main" id="{1D945500-2232-E268-A00F-2965906FD3D6}"/>
              </a:ext>
            </a:extLst>
          </p:cNvPr>
          <p:cNvGraphicFramePr>
            <a:graphicFrameLocks/>
          </p:cNvGraphicFramePr>
          <p:nvPr>
            <p:extLst>
              <p:ext uri="{D42A27DB-BD31-4B8C-83A1-F6EECF244321}">
                <p14:modId xmlns:p14="http://schemas.microsoft.com/office/powerpoint/2010/main" val="2834489828"/>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22" name="D_58f5b10479ba4762">
            <a:extLst>
              <a:ext uri="{FF2B5EF4-FFF2-40B4-BE49-F238E27FC236}">
                <a16:creationId xmlns:a16="http://schemas.microsoft.com/office/drawing/2014/main" id="{F8C55096-2AD3-521E-CB56-E5D408333A38}"/>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(17,335), ICS (517); Type 2, National (21,228), ICS (626))</a:t>
            </a:r>
            <a:endParaRPr lang="en-GB" sz="1000" b="0" dirty="0">
              <a:solidFill>
                <a:schemeClr val="tx1"/>
              </a:solidFill>
              <a:latin typeface="+mn-lt"/>
            </a:endParaRPr>
          </a:p>
        </p:txBody>
      </p:sp>
    </p:spTree>
    <p:extLst>
      <p:ext uri="{BB962C8B-B14F-4D97-AF65-F5344CB8AC3E}">
        <p14:creationId xmlns:p14="http://schemas.microsoft.com/office/powerpoint/2010/main" val="189066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taking medicine</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11845"/>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9C920BB-E9F0-CD8C-5C47-554010C7EED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4b</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“Taking medicine (such as tablets or insulin)”</a:t>
            </a:r>
          </a:p>
        </p:txBody>
      </p:sp>
      <p:sp>
        <p:nvSpPr>
          <p:cNvPr id="9" name="TextBox 8">
            <a:extLst>
              <a:ext uri="{FF2B5EF4-FFF2-40B4-BE49-F238E27FC236}">
                <a16:creationId xmlns:a16="http://schemas.microsoft.com/office/drawing/2014/main" id="{B7224A51-C5BF-5116-8B52-EB1EA30D7992}"/>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EDBA4C05-C7FC-586E-00CE-34A15E790E2D}"/>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4AFBBEAD-9A28-7BB3-E425-3EAD910F0E2D}"/>
              </a:ext>
            </a:extLst>
          </p:cNvPr>
          <p:cNvGraphicFramePr>
            <a:graphicFrameLocks noGrp="1"/>
          </p:cNvGraphicFramePr>
          <p:nvPr>
            <p:extLst>
              <p:ext uri="{D42A27DB-BD31-4B8C-83A1-F6EECF244321}">
                <p14:modId xmlns:p14="http://schemas.microsoft.com/office/powerpoint/2010/main" val="3694804407"/>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42e7ac7433515a4a">
            <a:extLst>
              <a:ext uri="{FF2B5EF4-FFF2-40B4-BE49-F238E27FC236}">
                <a16:creationId xmlns:a16="http://schemas.microsoft.com/office/drawing/2014/main" id="{0FCF8007-4155-1F86-87CB-B926031E7E13}"/>
              </a:ext>
            </a:extLst>
          </p:cNvPr>
          <p:cNvGraphicFramePr>
            <a:graphicFrameLocks/>
          </p:cNvGraphicFramePr>
          <p:nvPr>
            <p:extLst>
              <p:ext uri="{D42A27DB-BD31-4B8C-83A1-F6EECF244321}">
                <p14:modId xmlns:p14="http://schemas.microsoft.com/office/powerpoint/2010/main" val="556357354"/>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f6fd2aff855ac94a">
            <a:extLst>
              <a:ext uri="{FF2B5EF4-FFF2-40B4-BE49-F238E27FC236}">
                <a16:creationId xmlns:a16="http://schemas.microsoft.com/office/drawing/2014/main" id="{694CEA14-E5F3-E4DE-0DEC-EF42480287A8}"/>
              </a:ext>
            </a:extLst>
          </p:cNvPr>
          <p:cNvGraphicFramePr>
            <a:graphicFrameLocks/>
          </p:cNvGraphicFramePr>
          <p:nvPr>
            <p:extLst>
              <p:ext uri="{D42A27DB-BD31-4B8C-83A1-F6EECF244321}">
                <p14:modId xmlns:p14="http://schemas.microsoft.com/office/powerpoint/2010/main" val="543762073"/>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60aef20dacec134a">
            <a:extLst>
              <a:ext uri="{FF2B5EF4-FFF2-40B4-BE49-F238E27FC236}">
                <a16:creationId xmlns:a16="http://schemas.microsoft.com/office/drawing/2014/main" id="{F51CDB9D-8C77-663E-C22C-5502148D85AE}"/>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(17,098), ICS (510); Type 2, National (20,915), ICS (606))</a:t>
            </a:r>
            <a:endParaRPr lang="en-GB" sz="1000" b="0" dirty="0">
              <a:solidFill>
                <a:schemeClr val="tx1"/>
              </a:solidFill>
              <a:latin typeface="+mn-lt"/>
            </a:endParaRPr>
          </a:p>
        </p:txBody>
      </p:sp>
    </p:spTree>
    <p:extLst>
      <p:ext uri="{BB962C8B-B14F-4D97-AF65-F5344CB8AC3E}">
        <p14:creationId xmlns:p14="http://schemas.microsoft.com/office/powerpoint/2010/main" val="54973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with physical activity</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2365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FA9D5CF5-9762-8491-1CB1-4E60A6AC44C9}"/>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4c</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“Taking part in physical activity”</a:t>
            </a:r>
          </a:p>
        </p:txBody>
      </p:sp>
      <p:sp>
        <p:nvSpPr>
          <p:cNvPr id="9" name="TextBox 8">
            <a:extLst>
              <a:ext uri="{FF2B5EF4-FFF2-40B4-BE49-F238E27FC236}">
                <a16:creationId xmlns:a16="http://schemas.microsoft.com/office/drawing/2014/main" id="{E0F7BACE-0359-3044-1877-3CEB473AF9B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D249E8DE-6450-3FB3-355B-3C24BDD2E0ED}"/>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1979A705-3928-1F96-6ABC-70E71E5EEE48}"/>
              </a:ext>
            </a:extLst>
          </p:cNvPr>
          <p:cNvGraphicFramePr>
            <a:graphicFrameLocks noGrp="1"/>
          </p:cNvGraphicFramePr>
          <p:nvPr>
            <p:extLst>
              <p:ext uri="{D42A27DB-BD31-4B8C-83A1-F6EECF244321}">
                <p14:modId xmlns:p14="http://schemas.microsoft.com/office/powerpoint/2010/main" val="3623897491"/>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83ccfc6f13d7969f">
            <a:extLst>
              <a:ext uri="{FF2B5EF4-FFF2-40B4-BE49-F238E27FC236}">
                <a16:creationId xmlns:a16="http://schemas.microsoft.com/office/drawing/2014/main" id="{D4E82CB8-DCF3-9502-57EE-02B7147B054A}"/>
              </a:ext>
            </a:extLst>
          </p:cNvPr>
          <p:cNvGraphicFramePr>
            <a:graphicFrameLocks/>
          </p:cNvGraphicFramePr>
          <p:nvPr>
            <p:extLst>
              <p:ext uri="{D42A27DB-BD31-4B8C-83A1-F6EECF244321}">
                <p14:modId xmlns:p14="http://schemas.microsoft.com/office/powerpoint/2010/main" val="1579588625"/>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ae2e4d87cf7fce9f">
            <a:extLst>
              <a:ext uri="{FF2B5EF4-FFF2-40B4-BE49-F238E27FC236}">
                <a16:creationId xmlns:a16="http://schemas.microsoft.com/office/drawing/2014/main" id="{1F38D192-F49C-730D-FED1-BA5602AEAAE9}"/>
              </a:ext>
            </a:extLst>
          </p:cNvPr>
          <p:cNvGraphicFramePr>
            <a:graphicFrameLocks/>
          </p:cNvGraphicFramePr>
          <p:nvPr>
            <p:extLst>
              <p:ext uri="{D42A27DB-BD31-4B8C-83A1-F6EECF244321}">
                <p14:modId xmlns:p14="http://schemas.microsoft.com/office/powerpoint/2010/main" val="2475882411"/>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70ee033cc42aae9f">
            <a:extLst>
              <a:ext uri="{FF2B5EF4-FFF2-40B4-BE49-F238E27FC236}">
                <a16:creationId xmlns:a16="http://schemas.microsoft.com/office/drawing/2014/main" id="{CFC7E240-7E31-D561-98D9-8E4147555D83}"/>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(16,224), ICS (488); Type 2, National (20,086), ICS (577))</a:t>
            </a:r>
            <a:endParaRPr lang="en-GB" sz="1000" b="0" dirty="0">
              <a:solidFill>
                <a:schemeClr val="tx1"/>
              </a:solidFill>
              <a:latin typeface="+mn-lt"/>
            </a:endParaRPr>
          </a:p>
        </p:txBody>
      </p:sp>
    </p:spTree>
    <p:extLst>
      <p:ext uri="{BB962C8B-B14F-4D97-AF65-F5344CB8AC3E}">
        <p14:creationId xmlns:p14="http://schemas.microsoft.com/office/powerpoint/2010/main" val="174953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eating well</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0572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777E354-DA33-ACAA-5B18-A6BD78F608F9}"/>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4d</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“Eating well”</a:t>
            </a:r>
          </a:p>
        </p:txBody>
      </p:sp>
      <p:sp>
        <p:nvSpPr>
          <p:cNvPr id="9" name="TextBox 8">
            <a:extLst>
              <a:ext uri="{FF2B5EF4-FFF2-40B4-BE49-F238E27FC236}">
                <a16:creationId xmlns:a16="http://schemas.microsoft.com/office/drawing/2014/main" id="{D62901CF-7B5A-9A24-4CAC-E78793A5BEA3}"/>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450102F0-FF9D-BA65-F31C-B817952E5216}"/>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FACB8E5C-44F3-1575-0A5B-66974DD9864F}"/>
              </a:ext>
            </a:extLst>
          </p:cNvPr>
          <p:cNvGraphicFramePr>
            <a:graphicFrameLocks noGrp="1"/>
          </p:cNvGraphicFramePr>
          <p:nvPr>
            <p:extLst>
              <p:ext uri="{D42A27DB-BD31-4B8C-83A1-F6EECF244321}">
                <p14:modId xmlns:p14="http://schemas.microsoft.com/office/powerpoint/2010/main" val="42242179"/>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06b52c033790038f">
            <a:extLst>
              <a:ext uri="{FF2B5EF4-FFF2-40B4-BE49-F238E27FC236}">
                <a16:creationId xmlns:a16="http://schemas.microsoft.com/office/drawing/2014/main" id="{0B339B06-CB0F-9BD4-ECCE-5FFB3E6C7275}"/>
              </a:ext>
            </a:extLst>
          </p:cNvPr>
          <p:cNvGraphicFramePr>
            <a:graphicFrameLocks/>
          </p:cNvGraphicFramePr>
          <p:nvPr>
            <p:extLst>
              <p:ext uri="{D42A27DB-BD31-4B8C-83A1-F6EECF244321}">
                <p14:modId xmlns:p14="http://schemas.microsoft.com/office/powerpoint/2010/main" val="3871323452"/>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0e6c619bd556138f">
            <a:extLst>
              <a:ext uri="{FF2B5EF4-FFF2-40B4-BE49-F238E27FC236}">
                <a16:creationId xmlns:a16="http://schemas.microsoft.com/office/drawing/2014/main" id="{3ABB4299-B6F3-C989-0194-9E66128E10F3}"/>
              </a:ext>
            </a:extLst>
          </p:cNvPr>
          <p:cNvGraphicFramePr>
            <a:graphicFrameLocks/>
          </p:cNvGraphicFramePr>
          <p:nvPr>
            <p:extLst>
              <p:ext uri="{D42A27DB-BD31-4B8C-83A1-F6EECF244321}">
                <p14:modId xmlns:p14="http://schemas.microsoft.com/office/powerpoint/2010/main" val="3828439145"/>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0d79ea8f2369d38f">
            <a:extLst>
              <a:ext uri="{FF2B5EF4-FFF2-40B4-BE49-F238E27FC236}">
                <a16:creationId xmlns:a16="http://schemas.microsoft.com/office/drawing/2014/main" id="{BDF6E438-D33D-5508-5294-65EE08C2A492}"/>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(16,750), ICS (505); Type 2, National (21,890), ICS (644))</a:t>
            </a:r>
            <a:endParaRPr lang="en-GB" sz="1000" b="0" dirty="0">
              <a:solidFill>
                <a:schemeClr val="tx1"/>
              </a:solidFill>
              <a:latin typeface="+mn-lt"/>
            </a:endParaRPr>
          </a:p>
        </p:txBody>
      </p:sp>
      <p:sp>
        <p:nvSpPr>
          <p:cNvPr id="12" name="Slide Number Placeholder 15">
            <a:extLst>
              <a:ext uri="{FF2B5EF4-FFF2-40B4-BE49-F238E27FC236}">
                <a16:creationId xmlns:a16="http://schemas.microsoft.com/office/drawing/2014/main" id="{508FB576-6C8A-4D91-A932-1B68F57803DB}"/>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spTree>
    <p:extLst>
      <p:ext uri="{BB962C8B-B14F-4D97-AF65-F5344CB8AC3E}">
        <p14:creationId xmlns:p14="http://schemas.microsoft.com/office/powerpoint/2010/main" val="380618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Emotional support</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1468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A1076E0-FBB9-4B9E-E7DF-93CDCE6FDF22}"/>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4e. </a:t>
            </a:r>
            <a:r>
              <a:rPr kumimoji="0" lang="en-GB" sz="1600" b="1" i="0" u="none" strike="noStrike" kern="1200" cap="none" spc="0" normalizeH="0" baseline="0" noProof="0">
                <a:ln>
                  <a:noFill/>
                </a:ln>
                <a:solidFill>
                  <a:prstClr val="white"/>
                </a:solidFill>
                <a:effectLst/>
                <a:uLnTx/>
                <a:uFillTx/>
                <a:latin typeface="Arial"/>
                <a:ea typeface="+mn-ea"/>
                <a:cs typeface="+mn-cs"/>
              </a:rPr>
              <a:t>Over the last 12 months, have you had support from healthcare professionals in the following areas to help you manage your diabetes? “Your emotional and mental health needs”</a:t>
            </a:r>
          </a:p>
        </p:txBody>
      </p:sp>
      <p:sp>
        <p:nvSpPr>
          <p:cNvPr id="9" name="TextBox 8">
            <a:extLst>
              <a:ext uri="{FF2B5EF4-FFF2-40B4-BE49-F238E27FC236}">
                <a16:creationId xmlns:a16="http://schemas.microsoft.com/office/drawing/2014/main" id="{1FDB3C7E-2DFC-40F8-2B57-39F71F414A59}"/>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5F21A8E6-3659-C3D2-0FEB-44FAB4FE2018}"/>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71DA223A-9834-BBE2-0B48-1AEEDE4749A8}"/>
              </a:ext>
            </a:extLst>
          </p:cNvPr>
          <p:cNvGraphicFramePr>
            <a:graphicFrameLocks noGrp="1"/>
          </p:cNvGraphicFramePr>
          <p:nvPr>
            <p:extLst>
              <p:ext uri="{D42A27DB-BD31-4B8C-83A1-F6EECF244321}">
                <p14:modId xmlns:p14="http://schemas.microsoft.com/office/powerpoint/2010/main" val="3553539801"/>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9312c4e33a8abced">
            <a:extLst>
              <a:ext uri="{FF2B5EF4-FFF2-40B4-BE49-F238E27FC236}">
                <a16:creationId xmlns:a16="http://schemas.microsoft.com/office/drawing/2014/main" id="{CB045FF7-1C5D-B72E-9527-65095137471D}"/>
              </a:ext>
            </a:extLst>
          </p:cNvPr>
          <p:cNvGraphicFramePr>
            <a:graphicFrameLocks/>
          </p:cNvGraphicFramePr>
          <p:nvPr>
            <p:extLst>
              <p:ext uri="{D42A27DB-BD31-4B8C-83A1-F6EECF244321}">
                <p14:modId xmlns:p14="http://schemas.microsoft.com/office/powerpoint/2010/main" val="1123371892"/>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42d8b98c3a67fced">
            <a:extLst>
              <a:ext uri="{FF2B5EF4-FFF2-40B4-BE49-F238E27FC236}">
                <a16:creationId xmlns:a16="http://schemas.microsoft.com/office/drawing/2014/main" id="{EE07CA67-C1F3-43EE-F803-4290D86FB9CA}"/>
              </a:ext>
            </a:extLst>
          </p:cNvPr>
          <p:cNvGraphicFramePr>
            <a:graphicFrameLocks/>
          </p:cNvGraphicFramePr>
          <p:nvPr>
            <p:extLst>
              <p:ext uri="{D42A27DB-BD31-4B8C-83A1-F6EECF244321}">
                <p14:modId xmlns:p14="http://schemas.microsoft.com/office/powerpoint/2010/main" val="330146675"/>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f034ba3ef1d3dfed">
            <a:extLst>
              <a:ext uri="{FF2B5EF4-FFF2-40B4-BE49-F238E27FC236}">
                <a16:creationId xmlns:a16="http://schemas.microsoft.com/office/drawing/2014/main" id="{E9C14C2D-72E2-4A8B-3A0E-4EDC6ED9D7C5}"/>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(15,898), ICS (476); Type 2, National (18,585), ICS (555))</a:t>
            </a:r>
            <a:endParaRPr lang="en-GB" sz="1000" b="0" dirty="0">
              <a:solidFill>
                <a:schemeClr val="tx1"/>
              </a:solidFill>
              <a:latin typeface="+mn-lt"/>
            </a:endParaRPr>
          </a:p>
        </p:txBody>
      </p:sp>
    </p:spTree>
    <p:extLst>
      <p:ext uri="{BB962C8B-B14F-4D97-AF65-F5344CB8AC3E}">
        <p14:creationId xmlns:p14="http://schemas.microsoft.com/office/powerpoint/2010/main" val="238451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CE5B27A-F38E-C34A-48D6-0FF8198D4F37}"/>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Q36. Has a healthcare professional told you about the potential complications of living with diabetes?</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9992"/>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2655532289"/>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Told about complications</a:t>
            </a:r>
          </a:p>
        </p:txBody>
      </p:sp>
      <p:sp>
        <p:nvSpPr>
          <p:cNvPr id="8" name="Title 1">
            <a:extLst>
              <a:ext uri="{FF2B5EF4-FFF2-40B4-BE49-F238E27FC236}">
                <a16:creationId xmlns:a16="http://schemas.microsoft.com/office/drawing/2014/main" id="{616F8D2F-A6C8-19C3-B906-DD5ECFF86D1F}"/>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2" name="D_9da6b8bb1484dcc3_CalcTable">
            <a:extLst>
              <a:ext uri="{FF2B5EF4-FFF2-40B4-BE49-F238E27FC236}">
                <a16:creationId xmlns:a16="http://schemas.microsoft.com/office/drawing/2014/main" id="{9386C61C-8B72-BD6E-E6A3-12FB04EE8759}"/>
              </a:ext>
            </a:extLst>
          </p:cNvPr>
          <p:cNvGraphicFramePr>
            <a:graphicFrameLocks noGrp="1"/>
          </p:cNvGraphicFramePr>
          <p:nvPr>
            <p:extLst>
              <p:ext uri="{D42A27DB-BD31-4B8C-83A1-F6EECF244321}">
                <p14:modId xmlns:p14="http://schemas.microsoft.com/office/powerpoint/2010/main" val="3835265614"/>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93%</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9da6b8bb1484dcc3" hidden="1">
            <a:extLst>
              <a:ext uri="{FF2B5EF4-FFF2-40B4-BE49-F238E27FC236}">
                <a16:creationId xmlns:a16="http://schemas.microsoft.com/office/drawing/2014/main" id="{3257D2A0-35D9-E4AB-9646-F0098FE10450}"/>
              </a:ext>
            </a:extLst>
          </p:cNvPr>
          <p:cNvGraphicFramePr/>
          <p:nvPr>
            <p:extLst>
              <p:ext uri="{D42A27DB-BD31-4B8C-83A1-F6EECF244321}">
                <p14:modId xmlns:p14="http://schemas.microsoft.com/office/powerpoint/2010/main" val="3360214916"/>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7" name="Title 1">
            <a:extLst>
              <a:ext uri="{FF2B5EF4-FFF2-40B4-BE49-F238E27FC236}">
                <a16:creationId xmlns:a16="http://schemas.microsoft.com/office/drawing/2014/main" id="{D7D7F301-75F1-2108-BAD6-590FABC0E5CD}"/>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8" name="D_30c4853149871275">
            <a:extLst>
              <a:ext uri="{FF2B5EF4-FFF2-40B4-BE49-F238E27FC236}">
                <a16:creationId xmlns:a16="http://schemas.microsoft.com/office/drawing/2014/main" id="{900BDA1A-23DC-BBD6-0DCD-A0472031D0B6}"/>
              </a:ext>
            </a:extLst>
          </p:cNvPr>
          <p:cNvGraphicFramePr>
            <a:graphicFrameLocks noGrp="1"/>
          </p:cNvGraphicFramePr>
          <p:nvPr>
            <p:extLst>
              <p:ext uri="{D42A27DB-BD31-4B8C-83A1-F6EECF244321}">
                <p14:modId xmlns:p14="http://schemas.microsoft.com/office/powerpoint/2010/main" val="3964154806"/>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9" name="Title 1">
            <a:extLst>
              <a:ext uri="{FF2B5EF4-FFF2-40B4-BE49-F238E27FC236}">
                <a16:creationId xmlns:a16="http://schemas.microsoft.com/office/drawing/2014/main" id="{02916E6F-0403-C9D7-5B79-AF43F2532A0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0" name="D_c23f0c4aa9261ca8_CalcTable">
            <a:extLst>
              <a:ext uri="{FF2B5EF4-FFF2-40B4-BE49-F238E27FC236}">
                <a16:creationId xmlns:a16="http://schemas.microsoft.com/office/drawing/2014/main" id="{9B31DC9C-CDCB-5E67-4CBA-046E26E858FD}"/>
              </a:ext>
            </a:extLst>
          </p:cNvPr>
          <p:cNvGraphicFramePr>
            <a:graphicFrameLocks noGrp="1"/>
          </p:cNvGraphicFramePr>
          <p:nvPr>
            <p:extLst>
              <p:ext uri="{D42A27DB-BD31-4B8C-83A1-F6EECF244321}">
                <p14:modId xmlns:p14="http://schemas.microsoft.com/office/powerpoint/2010/main" val="1203505006"/>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84%</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16%</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c23f0c4aa9261ca8" hidden="1">
            <a:extLst>
              <a:ext uri="{FF2B5EF4-FFF2-40B4-BE49-F238E27FC236}">
                <a16:creationId xmlns:a16="http://schemas.microsoft.com/office/drawing/2014/main" id="{4B5EC794-9F50-F6D2-ED05-20A6DEEF3B17}"/>
              </a:ext>
            </a:extLst>
          </p:cNvPr>
          <p:cNvGraphicFramePr/>
          <p:nvPr>
            <p:extLst>
              <p:ext uri="{D42A27DB-BD31-4B8C-83A1-F6EECF244321}">
                <p14:modId xmlns:p14="http://schemas.microsoft.com/office/powerpoint/2010/main" val="1501647320"/>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1" name="Title 1">
            <a:extLst>
              <a:ext uri="{FF2B5EF4-FFF2-40B4-BE49-F238E27FC236}">
                <a16:creationId xmlns:a16="http://schemas.microsoft.com/office/drawing/2014/main" id="{C26E2C68-5C24-D00E-2E40-A01669B56A1A}"/>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2" name="D_f827587246b86ca8">
            <a:extLst>
              <a:ext uri="{FF2B5EF4-FFF2-40B4-BE49-F238E27FC236}">
                <a16:creationId xmlns:a16="http://schemas.microsoft.com/office/drawing/2014/main" id="{6FA4EDC6-906A-B703-ED2A-7EA74B5E99FC}"/>
              </a:ext>
            </a:extLst>
          </p:cNvPr>
          <p:cNvGraphicFramePr>
            <a:graphicFrameLocks noGrp="1"/>
          </p:cNvGraphicFramePr>
          <p:nvPr>
            <p:extLst>
              <p:ext uri="{D42A27DB-BD31-4B8C-83A1-F6EECF244321}">
                <p14:modId xmlns:p14="http://schemas.microsoft.com/office/powerpoint/2010/main" val="130349663"/>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TextBox 24">
            <a:extLst>
              <a:ext uri="{FF2B5EF4-FFF2-40B4-BE49-F238E27FC236}">
                <a16:creationId xmlns:a16="http://schemas.microsoft.com/office/drawing/2014/main" id="{2A49B5A3-868E-E32F-5647-B6B67739DDB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8" name="TextBox 27">
            <a:extLst>
              <a:ext uri="{FF2B5EF4-FFF2-40B4-BE49-F238E27FC236}">
                <a16:creationId xmlns:a16="http://schemas.microsoft.com/office/drawing/2014/main" id="{319111E8-8D8A-D6DB-1377-79269819E0B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9" name="D_44b7c385bf4bee1f">
            <a:extLst>
              <a:ext uri="{FF2B5EF4-FFF2-40B4-BE49-F238E27FC236}">
                <a16:creationId xmlns:a16="http://schemas.microsoft.com/office/drawing/2014/main" id="{E92D9BA7-E2E8-9EE4-725E-87F81163B877}"/>
              </a:ext>
            </a:extLst>
          </p:cNvPr>
          <p:cNvGraphicFramePr>
            <a:graphicFrameLocks/>
          </p:cNvGraphicFramePr>
          <p:nvPr>
            <p:extLst>
              <p:ext uri="{D42A27DB-BD31-4B8C-83A1-F6EECF244321}">
                <p14:modId xmlns:p14="http://schemas.microsoft.com/office/powerpoint/2010/main" val="2545967289"/>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D_120ea027ce83b8d2">
            <a:extLst>
              <a:ext uri="{FF2B5EF4-FFF2-40B4-BE49-F238E27FC236}">
                <a16:creationId xmlns:a16="http://schemas.microsoft.com/office/drawing/2014/main" id="{A16E621F-7C83-08FE-148A-EBED16D1169C}"/>
              </a:ext>
            </a:extLst>
          </p:cNvPr>
          <p:cNvGraphicFramePr>
            <a:graphicFrameLocks/>
          </p:cNvGraphicFramePr>
          <p:nvPr>
            <p:extLst>
              <p:ext uri="{D42A27DB-BD31-4B8C-83A1-F6EECF244321}">
                <p14:modId xmlns:p14="http://schemas.microsoft.com/office/powerpoint/2010/main" val="1752135064"/>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sp>
        <p:nvSpPr>
          <p:cNvPr id="2" name="Rectangle 1">
            <a:extLst>
              <a:ext uri="{FF2B5EF4-FFF2-40B4-BE49-F238E27FC236}">
                <a16:creationId xmlns:a16="http://schemas.microsoft.com/office/drawing/2014/main" id="{53195F2A-22A7-CD20-A9E7-AAAB3F56A55C}"/>
              </a:ext>
            </a:extLst>
          </p:cNvPr>
          <p:cNvSpPr/>
          <p:nvPr/>
        </p:nvSpPr>
        <p:spPr>
          <a:xfrm>
            <a:off x="7269336" y="6133707"/>
            <a:ext cx="4485434" cy="24622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%Yes = % Yes, in the last 12 months + % Yes, more than 12 months ago</a:t>
            </a:r>
          </a:p>
        </p:txBody>
      </p:sp>
      <p:pic>
        <p:nvPicPr>
          <p:cNvPr id="3" name="Graphic 2" descr="Information with solid fill">
            <a:extLst>
              <a:ext uri="{FF2B5EF4-FFF2-40B4-BE49-F238E27FC236}">
                <a16:creationId xmlns:a16="http://schemas.microsoft.com/office/drawing/2014/main" id="{2F42FD6F-AED5-5FDC-E908-411F12238BBC}"/>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061322" y="6126649"/>
            <a:ext cx="253279" cy="253279"/>
          </a:xfrm>
          <a:prstGeom prst="rect">
            <a:avLst/>
          </a:prstGeom>
        </p:spPr>
      </p:pic>
      <p:sp>
        <p:nvSpPr>
          <p:cNvPr id="7" name="D_03a5d6eb77f7e7b3">
            <a:extLst>
              <a:ext uri="{FF2B5EF4-FFF2-40B4-BE49-F238E27FC236}">
                <a16:creationId xmlns:a16="http://schemas.microsoft.com/office/drawing/2014/main" id="{6BD2E87B-AFCF-0D85-87BE-80A62776EC4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(17,326), ICS (512); Type 2, National (22,580), ICS (664))</a:t>
            </a:r>
            <a:endParaRPr lang="en-GB" sz="1000" b="0" dirty="0">
              <a:solidFill>
                <a:schemeClr val="tx1"/>
              </a:solidFill>
              <a:latin typeface="+mn-lt"/>
            </a:endParaRPr>
          </a:p>
        </p:txBody>
      </p:sp>
      <p:graphicFrame>
        <p:nvGraphicFramePr>
          <p:cNvPr id="13" name="Ipsos Ribbon Rules" hidden="1">
            <a:extLst>
              <a:ext uri="{FF2B5EF4-FFF2-40B4-BE49-F238E27FC236}">
                <a16:creationId xmlns:a16="http://schemas.microsoft.com/office/drawing/2014/main" id="{066F3EC1-B443-C005-190F-F0C191C91386}"/>
              </a:ext>
            </a:extLst>
          </p:cNvPr>
          <p:cNvGraphicFramePr/>
          <p:nvPr>
            <p:extLst>
              <p:ext uri="{D42A27DB-BD31-4B8C-83A1-F6EECF244321}">
                <p14:modId xmlns:p14="http://schemas.microsoft.com/office/powerpoint/2010/main" val="431302695"/>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52950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2DD8FC3-3C05-7554-3572-9F03B521E3A0}"/>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Q37. In the last 12 months, have any of the following made it difficult for you to manage your diabetes?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1">
            <a:extLst>
              <a:ext uri="{FF2B5EF4-FFF2-40B4-BE49-F238E27FC236}">
                <a16:creationId xmlns:a16="http://schemas.microsoft.com/office/drawing/2014/main" id="{13E9DC3E-E009-03AE-EDAC-6DBA5FDD906D}"/>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33" name="Title 1">
            <a:extLst>
              <a:ext uri="{FF2B5EF4-FFF2-40B4-BE49-F238E27FC236}">
                <a16:creationId xmlns:a16="http://schemas.microsoft.com/office/drawing/2014/main" id="{97702230-4363-DA6F-C202-49918BD539F5}"/>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36" name="Title 1">
            <a:extLst>
              <a:ext uri="{FF2B5EF4-FFF2-40B4-BE49-F238E27FC236}">
                <a16:creationId xmlns:a16="http://schemas.microsoft.com/office/drawing/2014/main" id="{2AA83ACA-809F-4E84-2691-262DA23B0083}"/>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38" name="Title 1">
            <a:extLst>
              <a:ext uri="{FF2B5EF4-FFF2-40B4-BE49-F238E27FC236}">
                <a16:creationId xmlns:a16="http://schemas.microsoft.com/office/drawing/2014/main" id="{030E558F-6B8F-DB3D-19AB-10045A38142E}"/>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81387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Managing diabetes</a:t>
            </a:r>
            <a:endParaRPr lang="en-GB" sz="2800" dirty="0"/>
          </a:p>
        </p:txBody>
      </p:sp>
      <p:graphicFrame>
        <p:nvGraphicFramePr>
          <p:cNvPr id="5" name="D_6409ecee37694d23">
            <a:extLst>
              <a:ext uri="{FF2B5EF4-FFF2-40B4-BE49-F238E27FC236}">
                <a16:creationId xmlns:a16="http://schemas.microsoft.com/office/drawing/2014/main" id="{23EDEA57-E441-4A54-0C1B-F46C70A1BC09}"/>
              </a:ext>
            </a:extLst>
          </p:cNvPr>
          <p:cNvGraphicFramePr>
            <a:graphicFrameLocks noGrp="1"/>
          </p:cNvGraphicFramePr>
          <p:nvPr>
            <p:extLst>
              <p:ext uri="{D42A27DB-BD31-4B8C-83A1-F6EECF244321}">
                <p14:modId xmlns:p14="http://schemas.microsoft.com/office/powerpoint/2010/main" val="2911016636"/>
              </p:ext>
            </p:extLst>
          </p:nvPr>
        </p:nvGraphicFramePr>
        <p:xfrm>
          <a:off x="4895413" y="2304888"/>
          <a:ext cx="599753" cy="3236261"/>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62323">
                <a:tc>
                  <a:txBody>
                    <a:bodyPr/>
                    <a:lstStyle/>
                    <a:p>
                      <a:pPr algn="ctr"/>
                      <a:r>
                        <a:rPr lang="en-GB" sz="1200" b="1">
                          <a:solidFill>
                            <a:schemeClr val="tx1"/>
                          </a:solidFill>
                          <a:latin typeface="Arial" panose="020B0604020202020204" pitchFamily="34" charset="0"/>
                        </a:rPr>
                        <a:t>64%</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62323">
                <a:tc>
                  <a:txBody>
                    <a:bodyPr/>
                    <a:lstStyle/>
                    <a:p>
                      <a:pPr algn="ctr"/>
                      <a:r>
                        <a:rPr lang="en-GB" sz="1200" b="1">
                          <a:solidFill>
                            <a:schemeClr val="tx1"/>
                          </a:solidFill>
                          <a:latin typeface="Arial" panose="020B0604020202020204" pitchFamily="34" charset="0"/>
                        </a:rPr>
                        <a:t>6%</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62323">
                <a:tc>
                  <a:txBody>
                    <a:bodyPr/>
                    <a:lstStyle/>
                    <a:p>
                      <a:pPr algn="ctr"/>
                      <a:r>
                        <a:rPr lang="en-GB" sz="1200" b="1">
                          <a:solidFill>
                            <a:schemeClr val="tx1"/>
                          </a:solidFill>
                          <a:latin typeface="Arial" panose="020B0604020202020204" pitchFamily="34" charset="0"/>
                        </a:rPr>
                        <a:t>63%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62323">
                <a:tc>
                  <a:txBody>
                    <a:bodyPr/>
                    <a:lstStyle/>
                    <a:p>
                      <a:pPr algn="ctr"/>
                      <a:r>
                        <a:rPr lang="en-GB" sz="1200" b="1">
                          <a:solidFill>
                            <a:schemeClr val="tx1"/>
                          </a:solidFill>
                          <a:latin typeface="Arial" panose="020B0604020202020204" pitchFamily="34" charset="0"/>
                        </a:rPr>
                        <a:t>32%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62323">
                <a:tc>
                  <a:txBody>
                    <a:bodyPr/>
                    <a:lstStyle/>
                    <a:p>
                      <a:pPr algn="ctr"/>
                      <a:r>
                        <a:rPr lang="en-GB" sz="1200" b="1">
                          <a:solidFill>
                            <a:schemeClr val="tx1"/>
                          </a:solidFill>
                          <a:latin typeface="Arial" panose="020B0604020202020204" pitchFamily="34" charset="0"/>
                        </a:rPr>
                        <a:t>18%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62323">
                <a:tc>
                  <a:txBody>
                    <a:bodyPr/>
                    <a:lstStyle/>
                    <a:p>
                      <a:pPr algn="ctr"/>
                      <a:r>
                        <a:rPr lang="en-GB" sz="1200" b="1">
                          <a:solidFill>
                            <a:schemeClr val="tx1"/>
                          </a:solidFill>
                          <a:latin typeface="Arial" panose="020B0604020202020204" pitchFamily="34" charset="0"/>
                        </a:rPr>
                        <a:t>17%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62323">
                <a:tc>
                  <a:txBody>
                    <a:bodyPr/>
                    <a:lstStyle/>
                    <a:p>
                      <a:pPr algn="ctr"/>
                      <a:r>
                        <a:rPr lang="en-GB" sz="1200" b="1">
                          <a:solidFill>
                            <a:schemeClr val="tx1"/>
                          </a:solidFill>
                          <a:latin typeface="Arial" panose="020B0604020202020204" pitchFamily="34" charset="0"/>
                        </a:rPr>
                        <a:t>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6" name="D_0f729b75261247d4">
            <a:extLst>
              <a:ext uri="{FF2B5EF4-FFF2-40B4-BE49-F238E27FC236}">
                <a16:creationId xmlns:a16="http://schemas.microsoft.com/office/drawing/2014/main" id="{A6E0BD6A-AAE0-D887-543D-DB603551710D}"/>
              </a:ext>
            </a:extLst>
          </p:cNvPr>
          <p:cNvGraphicFramePr>
            <a:graphicFrameLocks noGrp="1"/>
          </p:cNvGraphicFramePr>
          <p:nvPr>
            <p:extLst>
              <p:ext uri="{D42A27DB-BD31-4B8C-83A1-F6EECF244321}">
                <p14:modId xmlns:p14="http://schemas.microsoft.com/office/powerpoint/2010/main" val="864556789"/>
              </p:ext>
            </p:extLst>
          </p:nvPr>
        </p:nvGraphicFramePr>
        <p:xfrm>
          <a:off x="10652464" y="2307495"/>
          <a:ext cx="599753" cy="3243702"/>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63386">
                <a:tc>
                  <a:txBody>
                    <a:bodyPr/>
                    <a:lstStyle/>
                    <a:p>
                      <a:pPr algn="ctr"/>
                      <a:r>
                        <a:rPr lang="en-GB" sz="1200" b="1">
                          <a:solidFill>
                            <a:schemeClr val="tx1"/>
                          </a:solidFill>
                          <a:latin typeface="Arial" panose="020B0604020202020204" pitchFamily="34" charset="0"/>
                        </a:rPr>
                        <a:t>30%</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63386">
                <a:tc>
                  <a:txBody>
                    <a:bodyPr/>
                    <a:lstStyle/>
                    <a:p>
                      <a:pPr algn="ctr"/>
                      <a:r>
                        <a:rPr lang="en-GB" sz="1200" b="1">
                          <a:solidFill>
                            <a:schemeClr val="tx1"/>
                          </a:solidFill>
                          <a:latin typeface="Arial" panose="020B0604020202020204" pitchFamily="34" charset="0"/>
                        </a:rPr>
                        <a:t>17%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63386">
                <a:tc>
                  <a:txBody>
                    <a:bodyPr/>
                    <a:lstStyle/>
                    <a:p>
                      <a:pPr algn="ctr"/>
                      <a:r>
                        <a:rPr lang="en-GB" sz="1200" b="1">
                          <a:solidFill>
                            <a:schemeClr val="tx1"/>
                          </a:solidFill>
                          <a:latin typeface="Arial" panose="020B0604020202020204" pitchFamily="34" charset="0"/>
                        </a:rPr>
                        <a:t>35%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63386">
                <a:tc>
                  <a:txBody>
                    <a:bodyPr/>
                    <a:lstStyle/>
                    <a:p>
                      <a:pPr algn="ctr"/>
                      <a:r>
                        <a:rPr lang="en-GB" sz="1200" b="1">
                          <a:solidFill>
                            <a:schemeClr val="tx1"/>
                          </a:solidFill>
                          <a:latin typeface="Arial" panose="020B0604020202020204" pitchFamily="34" charset="0"/>
                        </a:rPr>
                        <a:t>42%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63386">
                <a:tc>
                  <a:txBody>
                    <a:bodyPr/>
                    <a:lstStyle/>
                    <a:p>
                      <a:pPr algn="ctr"/>
                      <a:r>
                        <a:rPr lang="en-GB" sz="1200" b="1">
                          <a:solidFill>
                            <a:schemeClr val="tx1"/>
                          </a:solidFill>
                          <a:latin typeface="Arial" panose="020B0604020202020204" pitchFamily="34" charset="0"/>
                        </a:rPr>
                        <a:t>8%</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63386">
                <a:tc>
                  <a:txBody>
                    <a:bodyPr/>
                    <a:lstStyle/>
                    <a:p>
                      <a:pPr algn="ctr"/>
                      <a:r>
                        <a:rPr lang="en-GB" sz="1200" b="1">
                          <a:solidFill>
                            <a:schemeClr val="tx1"/>
                          </a:solidFill>
                          <a:latin typeface="Arial" panose="020B0604020202020204" pitchFamily="34" charset="0"/>
                        </a:rPr>
                        <a:t>15%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63386">
                <a:tc>
                  <a:txBody>
                    <a:bodyPr/>
                    <a:lstStyle/>
                    <a:p>
                      <a:pPr algn="ctr"/>
                      <a:r>
                        <a:rPr lang="en-GB" sz="1200" b="1">
                          <a:solidFill>
                            <a:schemeClr val="tx1"/>
                          </a:solidFill>
                          <a:latin typeface="Arial" panose="020B0604020202020204" pitchFamily="34" charset="0"/>
                        </a:rPr>
                        <a:t>10%</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2" name="Table1">
            <a:extLst>
              <a:ext uri="{FF2B5EF4-FFF2-40B4-BE49-F238E27FC236}">
                <a16:creationId xmlns:a16="http://schemas.microsoft.com/office/drawing/2014/main" id="{2291B325-2CD9-53AE-2ED5-FDFAA62CA855}"/>
              </a:ext>
            </a:extLst>
          </p:cNvPr>
          <p:cNvGraphicFramePr>
            <a:graphicFrameLocks noGrp="1"/>
          </p:cNvGraphicFramePr>
          <p:nvPr>
            <p:extLst>
              <p:ext uri="{D42A27DB-BD31-4B8C-83A1-F6EECF244321}">
                <p14:modId xmlns:p14="http://schemas.microsoft.com/office/powerpoint/2010/main" val="3452530130"/>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7" name="Isosceles Triangle 6">
            <a:extLst>
              <a:ext uri="{FF2B5EF4-FFF2-40B4-BE49-F238E27FC236}">
                <a16:creationId xmlns:a16="http://schemas.microsoft.com/office/drawing/2014/main" id="{555C1545-5009-4BDF-D8CE-664788095603}"/>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1" name="Isosceles Triangle 10">
            <a:extLst>
              <a:ext uri="{FF2B5EF4-FFF2-40B4-BE49-F238E27FC236}">
                <a16:creationId xmlns:a16="http://schemas.microsoft.com/office/drawing/2014/main" id="{BFF6909F-42B0-A126-4D46-A22F10C90AB2}"/>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Box 12">
            <a:extLst>
              <a:ext uri="{FF2B5EF4-FFF2-40B4-BE49-F238E27FC236}">
                <a16:creationId xmlns:a16="http://schemas.microsoft.com/office/drawing/2014/main" id="{10473103-01F9-FD99-49BE-728F20F0070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DB041214-0FFE-EF19-CC19-F6D9A379F53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5" name="D_712c01edfeeea18f">
            <a:extLst>
              <a:ext uri="{FF2B5EF4-FFF2-40B4-BE49-F238E27FC236}">
                <a16:creationId xmlns:a16="http://schemas.microsoft.com/office/drawing/2014/main" id="{252900E6-703D-2A36-2CD1-978AF4461DB8}"/>
              </a:ext>
            </a:extLst>
          </p:cNvPr>
          <p:cNvGraphicFramePr>
            <a:graphicFrameLocks/>
          </p:cNvGraphicFramePr>
          <p:nvPr>
            <p:extLst>
              <p:ext uri="{D42A27DB-BD31-4B8C-83A1-F6EECF244321}">
                <p14:modId xmlns:p14="http://schemas.microsoft.com/office/powerpoint/2010/main" val="3340086655"/>
              </p:ext>
            </p:extLst>
          </p:nvPr>
        </p:nvGraphicFramePr>
        <p:xfrm>
          <a:off x="140843" y="1765800"/>
          <a:ext cx="5070109" cy="41182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D_4fcafc685f9b6dd4">
            <a:extLst>
              <a:ext uri="{FF2B5EF4-FFF2-40B4-BE49-F238E27FC236}">
                <a16:creationId xmlns:a16="http://schemas.microsoft.com/office/drawing/2014/main" id="{36C73D8A-87D2-6E2C-8493-872C15E187A3}"/>
              </a:ext>
            </a:extLst>
          </p:cNvPr>
          <p:cNvGraphicFramePr>
            <a:graphicFrameLocks/>
          </p:cNvGraphicFramePr>
          <p:nvPr>
            <p:extLst>
              <p:ext uri="{D42A27DB-BD31-4B8C-83A1-F6EECF244321}">
                <p14:modId xmlns:p14="http://schemas.microsoft.com/office/powerpoint/2010/main" val="230192196"/>
              </p:ext>
            </p:extLst>
          </p:nvPr>
        </p:nvGraphicFramePr>
        <p:xfrm>
          <a:off x="5947142" y="1758359"/>
          <a:ext cx="5070107" cy="41182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Ipsos Ribbon Rules" hidden="1">
            <a:extLst>
              <a:ext uri="{FF2B5EF4-FFF2-40B4-BE49-F238E27FC236}">
                <a16:creationId xmlns:a16="http://schemas.microsoft.com/office/drawing/2014/main" id="{A60F0814-67FB-F1B2-2004-5743BF45F957}"/>
              </a:ext>
            </a:extLst>
          </p:cNvPr>
          <p:cNvGraphicFramePr/>
          <p:nvPr>
            <p:extLst>
              <p:ext uri="{D42A27DB-BD31-4B8C-83A1-F6EECF244321}">
                <p14:modId xmlns:p14="http://schemas.microsoft.com/office/powerpoint/2010/main" val="3457719246"/>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D_78fa68e1b6a6dab1">
            <a:extLst>
              <a:ext uri="{FF2B5EF4-FFF2-40B4-BE49-F238E27FC236}">
                <a16:creationId xmlns:a16="http://schemas.microsoft.com/office/drawing/2014/main" id="{80E1C006-79FC-F7D2-5B6E-CD0B9994D6A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haven't found it difficult to manage my diabetes' have been excluded.
(Type 1, National (13,042), ICS (363); Type 2, National (12,350), ICS (349))</a:t>
            </a:r>
            <a:endParaRPr lang="en-GB" sz="1000" b="0" dirty="0">
              <a:solidFill>
                <a:schemeClr val="tx1"/>
              </a:solidFill>
              <a:latin typeface="+mn-lt"/>
            </a:endParaRPr>
          </a:p>
        </p:txBody>
      </p:sp>
    </p:spTree>
    <p:extLst>
      <p:ext uri="{BB962C8B-B14F-4D97-AF65-F5344CB8AC3E}">
        <p14:creationId xmlns:p14="http://schemas.microsoft.com/office/powerpoint/2010/main" val="185441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Using devices to manage diabetes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239339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a:xfrm>
            <a:off x="442913"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p:txBody>
          <a:bodyPr/>
          <a:lstStyle/>
          <a:p>
            <a:r>
              <a:rPr lang="en-GB" sz="3200"/>
              <a:t>Introduction</a:t>
            </a:r>
          </a:p>
        </p:txBody>
      </p:sp>
      <p:pic>
        <p:nvPicPr>
          <p:cNvPr id="2" name="Picture 1">
            <a:extLst>
              <a:ext uri="{FF2B5EF4-FFF2-40B4-BE49-F238E27FC236}">
                <a16:creationId xmlns:a16="http://schemas.microsoft.com/office/drawing/2014/main" id="{B4DF07FB-3B11-CCD1-F0B3-B28996CC9E7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E6D194C-068F-375D-BE1E-2DCDBAC08CAC}"/>
              </a:ext>
            </a:extLst>
          </p:cNvPr>
          <p:cNvSpPr/>
          <p:nvPr/>
        </p:nvSpPr>
        <p:spPr>
          <a:xfrm>
            <a:off x="450000" y="1758419"/>
            <a:ext cx="3600000" cy="4408466"/>
          </a:xfrm>
          <a:prstGeom prst="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i="0" u="none" strike="noStrike" kern="1200" cap="none" spc="0" normalizeH="0" baseline="0" noProof="0" dirty="0">
                <a:ln>
                  <a:noFill/>
                </a:ln>
                <a:solidFill>
                  <a:schemeClr val="tx1"/>
                </a:solidFill>
                <a:effectLst/>
                <a:uLnTx/>
                <a:uFillTx/>
                <a:latin typeface="Arial"/>
                <a:ea typeface="+mn-ea"/>
                <a:cs typeface="+mn-cs"/>
              </a:rPr>
              <a:t>The National Diabetes Experience Survey is an England-wide survey about experiences of care among those living with type 1 or type 2 diabetes.</a:t>
            </a:r>
          </a:p>
          <a:p>
            <a:pPr>
              <a:lnSpc>
                <a:spcPct val="114000"/>
              </a:lnSpc>
              <a:spcBef>
                <a:spcPts val="300"/>
              </a:spcBef>
              <a:spcAft>
                <a:spcPts val="300"/>
              </a:spcAft>
              <a:buClr>
                <a:srgbClr val="005EB8"/>
              </a:buClr>
              <a:buSzPct val="150000"/>
            </a:pPr>
            <a:r>
              <a:rPr lang="en-GB" sz="1400" dirty="0">
                <a:solidFill>
                  <a:schemeClr val="tx1"/>
                </a:solidFill>
                <a:latin typeface="Arial"/>
              </a:rPr>
              <a:t>People living with diabetes, carers of those living with diabetes, healthcare professionals and local providers were involved throughout the development of the questionnaire and the reporting outputs.</a:t>
            </a:r>
          </a:p>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i="0" u="none" strike="noStrike" kern="1200" cap="none" spc="0" normalizeH="0" baseline="0" noProof="0" dirty="0">
                <a:ln>
                  <a:noFill/>
                </a:ln>
                <a:solidFill>
                  <a:schemeClr val="tx1"/>
                </a:solidFill>
                <a:effectLst/>
                <a:uLnTx/>
                <a:uFillTx/>
                <a:latin typeface="Arial"/>
                <a:ea typeface="+mn-ea"/>
                <a:cs typeface="+mn-cs"/>
              </a:rPr>
              <a:t>The 2024 survey was administered by Ipsos on behalf of NHS England and took place between 18</a:t>
            </a:r>
            <a:r>
              <a:rPr lang="en-GB" sz="1400" baseline="30000" dirty="0">
                <a:solidFill>
                  <a:schemeClr val="tx1"/>
                </a:solidFill>
                <a:latin typeface="Arial"/>
              </a:rPr>
              <a:t> </a:t>
            </a:r>
            <a:r>
              <a:rPr kumimoji="0" lang="en-GB" sz="1400" i="0" u="none" strike="noStrike" kern="1200" cap="none" spc="0" normalizeH="0" baseline="0" noProof="0" dirty="0">
                <a:ln>
                  <a:noFill/>
                </a:ln>
                <a:solidFill>
                  <a:schemeClr val="tx1"/>
                </a:solidFill>
                <a:effectLst/>
                <a:uLnTx/>
                <a:uFillTx/>
                <a:latin typeface="Arial"/>
                <a:ea typeface="+mn-ea"/>
                <a:cs typeface="+mn-cs"/>
              </a:rPr>
              <a:t>March and 16 July 2024. Data is presented at an Integrated Care System (ICS) level, as well as at a national level. </a:t>
            </a:r>
          </a:p>
        </p:txBody>
      </p:sp>
      <p:sp>
        <p:nvSpPr>
          <p:cNvPr id="8" name="Rectangle 7">
            <a:extLst>
              <a:ext uri="{FF2B5EF4-FFF2-40B4-BE49-F238E27FC236}">
                <a16:creationId xmlns:a16="http://schemas.microsoft.com/office/drawing/2014/main" id="{D1734263-591B-F5FF-7A26-B8D5766CDAFE}"/>
              </a:ext>
            </a:extLst>
          </p:cNvPr>
          <p:cNvSpPr/>
          <p:nvPr/>
        </p:nvSpPr>
        <p:spPr>
          <a:xfrm>
            <a:off x="449999" y="1084411"/>
            <a:ext cx="36000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Survey summary</a:t>
            </a:r>
          </a:p>
        </p:txBody>
      </p:sp>
      <p:sp>
        <p:nvSpPr>
          <p:cNvPr id="14" name="Rectangle 13">
            <a:extLst>
              <a:ext uri="{FF2B5EF4-FFF2-40B4-BE49-F238E27FC236}">
                <a16:creationId xmlns:a16="http://schemas.microsoft.com/office/drawing/2014/main" id="{58A99B91-2B5D-9657-417F-6510002F0F9D}"/>
              </a:ext>
            </a:extLst>
          </p:cNvPr>
          <p:cNvSpPr/>
          <p:nvPr/>
        </p:nvSpPr>
        <p:spPr>
          <a:xfrm>
            <a:off x="4292324" y="1087699"/>
            <a:ext cx="3600000" cy="572712"/>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Methodology</a:t>
            </a:r>
          </a:p>
        </p:txBody>
      </p:sp>
      <p:sp>
        <p:nvSpPr>
          <p:cNvPr id="15" name="Rectangle 14">
            <a:extLst>
              <a:ext uri="{FF2B5EF4-FFF2-40B4-BE49-F238E27FC236}">
                <a16:creationId xmlns:a16="http://schemas.microsoft.com/office/drawing/2014/main" id="{CA6A8306-F311-30E0-E624-51F8847C2EA7}"/>
              </a:ext>
            </a:extLst>
          </p:cNvPr>
          <p:cNvSpPr/>
          <p:nvPr/>
        </p:nvSpPr>
        <p:spPr>
          <a:xfrm>
            <a:off x="4292324" y="1758419"/>
            <a:ext cx="3600000" cy="4408466"/>
          </a:xfrm>
          <a:prstGeom prst="rect">
            <a:avLst/>
          </a:prstGeom>
          <a:solidFill>
            <a:schemeClr val="bg1"/>
          </a:solidFill>
          <a:ln w="28575">
            <a:solidFill>
              <a:srgbClr val="0072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A random sample of people aged 18 and over, who have been living with type 1 or type 2 diabetes for at least 12 months, were invited to take part in the survey. The sample was drawn from the National Diabetes Audit (NDA).</a:t>
            </a:r>
          </a:p>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The survey used a push-to-web methodology. This involved postal mailouts and SMS reminders, inviting people to complete the survey online, on a mobile or desktop device. A paper questionnaire was also sent to maximise response rates.</a:t>
            </a:r>
          </a:p>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lang="en-GB" sz="1400" dirty="0">
                <a:solidFill>
                  <a:schemeClr val="tx1"/>
                </a:solidFill>
                <a:effectLst/>
              </a:rPr>
              <a:t>The sample was designed to include enough people living with type 1 and type 2 diabetes so </a:t>
            </a:r>
            <a:r>
              <a:rPr lang="en-GB" sz="1400" dirty="0">
                <a:solidFill>
                  <a:schemeClr val="tx1"/>
                </a:solidFill>
              </a:rPr>
              <a:t>that </a:t>
            </a:r>
            <a:r>
              <a:rPr lang="en-GB" sz="1400" dirty="0">
                <a:solidFill>
                  <a:schemeClr val="tx1"/>
                </a:solidFill>
                <a:effectLst/>
              </a:rPr>
              <a:t>it </a:t>
            </a:r>
            <a:r>
              <a:rPr lang="en-GB" sz="1400" dirty="0">
                <a:solidFill>
                  <a:schemeClr val="tx1"/>
                </a:solidFill>
              </a:rPr>
              <a:t>was possible to analyse both by different subgroups. </a:t>
            </a:r>
            <a:endParaRPr kumimoji="0" lang="en-GB" sz="1400" b="0" i="0" u="none" strike="noStrike" kern="1200" cap="none" spc="0" normalizeH="0" baseline="0" noProof="0" dirty="0">
              <a:ln>
                <a:noFill/>
              </a:ln>
              <a:solidFill>
                <a:schemeClr val="tx1"/>
              </a:solidFill>
              <a:effectLst/>
              <a:uLnTx/>
              <a:uFillTx/>
              <a:ea typeface="+mn-ea"/>
              <a:cs typeface="+mn-cs"/>
            </a:endParaRPr>
          </a:p>
        </p:txBody>
      </p:sp>
      <p:sp>
        <p:nvSpPr>
          <p:cNvPr id="16" name="Rectangle 15">
            <a:extLst>
              <a:ext uri="{FF2B5EF4-FFF2-40B4-BE49-F238E27FC236}">
                <a16:creationId xmlns:a16="http://schemas.microsoft.com/office/drawing/2014/main" id="{DA1A8A94-A717-317D-9394-3EF14536C9FF}"/>
              </a:ext>
            </a:extLst>
          </p:cNvPr>
          <p:cNvSpPr/>
          <p:nvPr/>
        </p:nvSpPr>
        <p:spPr>
          <a:xfrm>
            <a:off x="8142002" y="1084411"/>
            <a:ext cx="3600000" cy="5724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Further resources </a:t>
            </a:r>
          </a:p>
        </p:txBody>
      </p:sp>
      <p:sp>
        <p:nvSpPr>
          <p:cNvPr id="17" name="Rectangle 16">
            <a:extLst>
              <a:ext uri="{FF2B5EF4-FFF2-40B4-BE49-F238E27FC236}">
                <a16:creationId xmlns:a16="http://schemas.microsoft.com/office/drawing/2014/main" id="{87005AB8-1BC9-B538-EAC2-96AF8A7C73F2}"/>
              </a:ext>
            </a:extLst>
          </p:cNvPr>
          <p:cNvSpPr/>
          <p:nvPr/>
        </p:nvSpPr>
        <p:spPr>
          <a:xfrm>
            <a:off x="8142002" y="1758418"/>
            <a:ext cx="3600000" cy="4408466"/>
          </a:xfrm>
          <a:prstGeom prst="rect">
            <a:avLst/>
          </a:prstGeom>
          <a:solidFill>
            <a:schemeClr val="bg1"/>
          </a:solidFill>
          <a:ln w="28575">
            <a:solidFill>
              <a:srgbClr val="0072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The following resources and other outputs can be found here: </a:t>
            </a:r>
          </a:p>
          <a:p>
            <a:pPr>
              <a:lnSpc>
                <a:spcPct val="113000"/>
              </a:lnSpc>
              <a:spcBef>
                <a:spcPts val="300"/>
              </a:spcBef>
              <a:spcAft>
                <a:spcPts val="300"/>
              </a:spcAft>
              <a:buClr>
                <a:srgbClr val="005EB8"/>
              </a:buClr>
              <a:buSzPct val="150000"/>
              <a:defRPr/>
            </a:pPr>
            <a:r>
              <a:rPr kumimoji="0" lang="en-GB" sz="1400" b="0" i="0" u="none" strike="noStrike" kern="1200" cap="none" spc="0" normalizeH="0" baseline="0" noProof="0" dirty="0">
                <a:ln>
                  <a:noFill/>
                </a:ln>
                <a:solidFill>
                  <a:schemeClr val="tx1"/>
                </a:solidFill>
                <a:effectLst/>
                <a:uLnTx/>
                <a:uFillTx/>
                <a:latin typeface="Arial"/>
                <a:ea typeface="+mn-ea"/>
                <a:cs typeface="+mn-cs"/>
                <a:hlinkClick r:id="rId4"/>
              </a:rPr>
              <a:t>https://diabetessurvey.co.uk/latest-results</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Questionnaire </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Survey materials</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Technical Annex </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Survey Development </a:t>
            </a:r>
            <a:r>
              <a:rPr lang="en-GB" sz="1400" dirty="0">
                <a:solidFill>
                  <a:schemeClr val="tx1"/>
                </a:solidFill>
                <a:latin typeface="Arial"/>
              </a:rPr>
              <a:t>R</a:t>
            </a:r>
            <a:r>
              <a:rPr kumimoji="0" lang="en-GB" sz="1400" b="0" i="0" u="none" strike="noStrike" kern="1200" cap="none" spc="0" normalizeH="0" baseline="0" noProof="0" dirty="0" err="1">
                <a:ln>
                  <a:noFill/>
                </a:ln>
                <a:solidFill>
                  <a:schemeClr val="tx1"/>
                </a:solidFill>
                <a:effectLst/>
                <a:uLnTx/>
                <a:uFillTx/>
                <a:latin typeface="Arial"/>
                <a:ea typeface="+mn-ea"/>
                <a:cs typeface="+mn-cs"/>
              </a:rPr>
              <a:t>eport</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National Report</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Excel data tables (national and ICS specific</a:t>
            </a:r>
            <a:r>
              <a:rPr lang="en-GB" sz="1400" dirty="0">
                <a:solidFill>
                  <a:schemeClr val="tx1"/>
                </a:solidFill>
                <a:latin typeface="Arial"/>
              </a:rPr>
              <a:t>).</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spTree>
    <p:extLst>
      <p:ext uri="{BB962C8B-B14F-4D97-AF65-F5344CB8AC3E}">
        <p14:creationId xmlns:p14="http://schemas.microsoft.com/office/powerpoint/2010/main" val="20751529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100" name="Rectangle 99">
            <a:extLst>
              <a:ext uri="{FF2B5EF4-FFF2-40B4-BE49-F238E27FC236}">
                <a16:creationId xmlns:a16="http://schemas.microsoft.com/office/drawing/2014/main" id="{53D775D2-F933-41B7-8A0D-2E5B12155C78}"/>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Q39. How confident do you feel about using devices to manage your diabetes?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8C5775B-6FA3-66A1-FFC8-3F11911E5BF6}"/>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9" name="TextBox 8">
            <a:extLst>
              <a:ext uri="{FF2B5EF4-FFF2-40B4-BE49-F238E27FC236}">
                <a16:creationId xmlns:a16="http://schemas.microsoft.com/office/drawing/2014/main" id="{AC8B9F85-A4B4-07D4-D17D-24C5A9C7A102}"/>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81598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569893810"/>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Devices: Confidence using devices</a:t>
            </a:r>
            <a:endParaRPr lang="en-GB" sz="2800" dirty="0"/>
          </a:p>
        </p:txBody>
      </p:sp>
      <p:sp>
        <p:nvSpPr>
          <p:cNvPr id="15" name="Title 1">
            <a:extLst>
              <a:ext uri="{FF2B5EF4-FFF2-40B4-BE49-F238E27FC236}">
                <a16:creationId xmlns:a16="http://schemas.microsoft.com/office/drawing/2014/main" id="{086EA4A9-767F-D369-4BBC-DAD453BC0DEB}"/>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21" name="D_40cea815676fbbe7_CalcTable">
            <a:extLst>
              <a:ext uri="{FF2B5EF4-FFF2-40B4-BE49-F238E27FC236}">
                <a16:creationId xmlns:a16="http://schemas.microsoft.com/office/drawing/2014/main" id="{E5A359D6-2A1C-4755-9BC1-90EFBAA974AB}"/>
              </a:ext>
            </a:extLst>
          </p:cNvPr>
          <p:cNvGraphicFramePr>
            <a:graphicFrameLocks noGrp="1"/>
          </p:cNvGraphicFramePr>
          <p:nvPr>
            <p:extLst>
              <p:ext uri="{D42A27DB-BD31-4B8C-83A1-F6EECF244321}">
                <p14:modId xmlns:p14="http://schemas.microsoft.com/office/powerpoint/2010/main" val="2709092407"/>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40cea815676fbbe7" hidden="1">
            <a:extLst>
              <a:ext uri="{FF2B5EF4-FFF2-40B4-BE49-F238E27FC236}">
                <a16:creationId xmlns:a16="http://schemas.microsoft.com/office/drawing/2014/main" id="{99B7C300-89F3-BC90-3133-6910433CE4BC}"/>
              </a:ext>
            </a:extLst>
          </p:cNvPr>
          <p:cNvGraphicFramePr/>
          <p:nvPr>
            <p:extLst>
              <p:ext uri="{D42A27DB-BD31-4B8C-83A1-F6EECF244321}">
                <p14:modId xmlns:p14="http://schemas.microsoft.com/office/powerpoint/2010/main" val="3486784878"/>
              </p:ext>
            </p:extLst>
          </p:nvPr>
        </p:nvGraphicFramePr>
        <p:xfrm>
          <a:off x="-2245392" y="4975864"/>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1">
            <a:extLst>
              <a:ext uri="{FF2B5EF4-FFF2-40B4-BE49-F238E27FC236}">
                <a16:creationId xmlns:a16="http://schemas.microsoft.com/office/drawing/2014/main" id="{B8941C46-C655-6200-1CCA-A9C2F5B22900}"/>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7" name="D_24dcbe58120b1be7">
            <a:extLst>
              <a:ext uri="{FF2B5EF4-FFF2-40B4-BE49-F238E27FC236}">
                <a16:creationId xmlns:a16="http://schemas.microsoft.com/office/drawing/2014/main" id="{52087293-655E-F325-7E27-E00D3F441F59}"/>
              </a:ext>
            </a:extLst>
          </p:cNvPr>
          <p:cNvGraphicFramePr>
            <a:graphicFrameLocks noGrp="1"/>
          </p:cNvGraphicFramePr>
          <p:nvPr>
            <p:extLst>
              <p:ext uri="{D42A27DB-BD31-4B8C-83A1-F6EECF244321}">
                <p14:modId xmlns:p14="http://schemas.microsoft.com/office/powerpoint/2010/main" val="3979616660"/>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Title 1">
            <a:extLst>
              <a:ext uri="{FF2B5EF4-FFF2-40B4-BE49-F238E27FC236}">
                <a16:creationId xmlns:a16="http://schemas.microsoft.com/office/drawing/2014/main" id="{69EA4F87-7003-C5BD-5AE6-352F7ECFD607}"/>
              </a:ext>
            </a:extLst>
          </p:cNvPr>
          <p:cNvSpPr txBox="1">
            <a:spLocks/>
          </p:cNvSpPr>
          <p:nvPr/>
        </p:nvSpPr>
        <p:spPr>
          <a:xfrm>
            <a:off x="6408683"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30" name="D_d9b28b83b5decbe7_CalcTable">
            <a:extLst>
              <a:ext uri="{FF2B5EF4-FFF2-40B4-BE49-F238E27FC236}">
                <a16:creationId xmlns:a16="http://schemas.microsoft.com/office/drawing/2014/main" id="{567AB1E2-4D9F-9B22-019F-88110F5ADC5D}"/>
              </a:ext>
            </a:extLst>
          </p:cNvPr>
          <p:cNvGraphicFramePr>
            <a:graphicFrameLocks noGrp="1"/>
          </p:cNvGraphicFramePr>
          <p:nvPr>
            <p:extLst>
              <p:ext uri="{D42A27DB-BD31-4B8C-83A1-F6EECF244321}">
                <p14:modId xmlns:p14="http://schemas.microsoft.com/office/powerpoint/2010/main" val="3923365327"/>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7" name="D_d9b28b83b5decbe7" hidden="1">
            <a:extLst>
              <a:ext uri="{FF2B5EF4-FFF2-40B4-BE49-F238E27FC236}">
                <a16:creationId xmlns:a16="http://schemas.microsoft.com/office/drawing/2014/main" id="{7B5AA1BA-5ABA-E401-E9C6-88FDEF269C7A}"/>
              </a:ext>
            </a:extLst>
          </p:cNvPr>
          <p:cNvGraphicFramePr/>
          <p:nvPr>
            <p:extLst>
              <p:ext uri="{D42A27DB-BD31-4B8C-83A1-F6EECF244321}">
                <p14:modId xmlns:p14="http://schemas.microsoft.com/office/powerpoint/2010/main" val="1799923324"/>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32" name="Title 1">
            <a:extLst>
              <a:ext uri="{FF2B5EF4-FFF2-40B4-BE49-F238E27FC236}">
                <a16:creationId xmlns:a16="http://schemas.microsoft.com/office/drawing/2014/main" id="{4CB798E4-113F-D9EC-8992-11AD1AECF8E5}"/>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3" name="D_0ccf37eeea44f567">
            <a:extLst>
              <a:ext uri="{FF2B5EF4-FFF2-40B4-BE49-F238E27FC236}">
                <a16:creationId xmlns:a16="http://schemas.microsoft.com/office/drawing/2014/main" id="{241818F2-FDD1-4A4B-4B66-364429F71451}"/>
              </a:ext>
            </a:extLst>
          </p:cNvPr>
          <p:cNvGraphicFramePr>
            <a:graphicFrameLocks noGrp="1"/>
          </p:cNvGraphicFramePr>
          <p:nvPr>
            <p:extLst>
              <p:ext uri="{D42A27DB-BD31-4B8C-83A1-F6EECF244321}">
                <p14:modId xmlns:p14="http://schemas.microsoft.com/office/powerpoint/2010/main" val="789128264"/>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graphicFrame>
        <p:nvGraphicFramePr>
          <p:cNvPr id="10" name="D_83f039fedaceafe7">
            <a:extLst>
              <a:ext uri="{FF2B5EF4-FFF2-40B4-BE49-F238E27FC236}">
                <a16:creationId xmlns:a16="http://schemas.microsoft.com/office/drawing/2014/main" id="{8027E4AD-FD50-63C2-21FB-479164321DDD}"/>
              </a:ext>
            </a:extLst>
          </p:cNvPr>
          <p:cNvGraphicFramePr>
            <a:graphicFrameLocks/>
          </p:cNvGraphicFramePr>
          <p:nvPr>
            <p:extLst>
              <p:ext uri="{D42A27DB-BD31-4B8C-83A1-F6EECF244321}">
                <p14:modId xmlns:p14="http://schemas.microsoft.com/office/powerpoint/2010/main" val="3315266320"/>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D_7dc864a14a8abbe7">
            <a:extLst>
              <a:ext uri="{FF2B5EF4-FFF2-40B4-BE49-F238E27FC236}">
                <a16:creationId xmlns:a16="http://schemas.microsoft.com/office/drawing/2014/main" id="{D9D5C410-E72E-F69C-9CF3-00F439912D52}"/>
              </a:ext>
            </a:extLst>
          </p:cNvPr>
          <p:cNvGraphicFramePr>
            <a:graphicFrameLocks/>
          </p:cNvGraphicFramePr>
          <p:nvPr>
            <p:extLst>
              <p:ext uri="{D42A27DB-BD31-4B8C-83A1-F6EECF244321}">
                <p14:modId xmlns:p14="http://schemas.microsoft.com/office/powerpoint/2010/main" val="470519707"/>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2" name="Graphic 1" descr="Information with solid fill">
            <a:extLst>
              <a:ext uri="{FF2B5EF4-FFF2-40B4-BE49-F238E27FC236}">
                <a16:creationId xmlns:a16="http://schemas.microsoft.com/office/drawing/2014/main" id="{F072159D-1588-C33A-9B56-EB00254B618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525280" y="6136024"/>
            <a:ext cx="275419" cy="253279"/>
          </a:xfrm>
          <a:prstGeom prst="rect">
            <a:avLst/>
          </a:prstGeom>
        </p:spPr>
      </p:pic>
      <p:sp>
        <p:nvSpPr>
          <p:cNvPr id="5" name="Rectangle 4">
            <a:extLst>
              <a:ext uri="{FF2B5EF4-FFF2-40B4-BE49-F238E27FC236}">
                <a16:creationId xmlns:a16="http://schemas.microsoft.com/office/drawing/2014/main" id="{F38B4BC5-EF67-D108-1AD7-5382581A2515}"/>
              </a:ext>
            </a:extLst>
          </p:cNvPr>
          <p:cNvSpPr/>
          <p:nvPr/>
        </p:nvSpPr>
        <p:spPr>
          <a:xfrm>
            <a:off x="7778559" y="6062609"/>
            <a:ext cx="378632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Confident = % Very confident + % </a:t>
            </a:r>
            <a:r>
              <a:rPr lang="en-GB" sz="1000" dirty="0">
                <a:solidFill>
                  <a:prstClr val="black"/>
                </a:solidFill>
              </a:rPr>
              <a:t>Fairly confident</a:t>
            </a:r>
            <a:endParaRPr kumimoji="0" lang="en-GB" sz="1000" b="0" i="0"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Not confident = % Not very confident + % Not at all confident</a:t>
            </a:r>
          </a:p>
        </p:txBody>
      </p:sp>
      <p:sp>
        <p:nvSpPr>
          <p:cNvPr id="8" name="D_c13de46efa8d2de7">
            <a:extLst>
              <a:ext uri="{FF2B5EF4-FFF2-40B4-BE49-F238E27FC236}">
                <a16:creationId xmlns:a16="http://schemas.microsoft.com/office/drawing/2014/main" id="{6AEBEB9B-ABC5-D436-D5EE-00D5E9D3F5D4}"/>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currently use a device/devices to manage their diabetes.
(Type 1, National (17,312), ICS (515); Type 2, National (10,911), ICS (295))</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E57A1BDF-A319-6FBD-CF4F-7879FB7D9E0E}"/>
              </a:ext>
            </a:extLst>
          </p:cNvPr>
          <p:cNvGraphicFramePr/>
          <p:nvPr>
            <p:extLst>
              <p:ext uri="{D42A27DB-BD31-4B8C-83A1-F6EECF244321}">
                <p14:modId xmlns:p14="http://schemas.microsoft.com/office/powerpoint/2010/main" val="1686087478"/>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414916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psos logo">
            <a:extLst>
              <a:ext uri="{FF2B5EF4-FFF2-40B4-BE49-F238E27FC236}">
                <a16:creationId xmlns:a16="http://schemas.microsoft.com/office/drawing/2014/main" id="{8654CDB0-A636-43EB-A876-2FDDF436E1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3" name="Picture 2" descr="NHS logo">
            <a:extLst>
              <a:ext uri="{FF2B5EF4-FFF2-40B4-BE49-F238E27FC236}">
                <a16:creationId xmlns:a16="http://schemas.microsoft.com/office/drawing/2014/main" id="{4C31B3ED-5FC5-602D-575F-522D552DD771}"/>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1">
            <a:extLst>
              <a:ext uri="{FF2B5EF4-FFF2-40B4-BE49-F238E27FC236}">
                <a16:creationId xmlns:a16="http://schemas.microsoft.com/office/drawing/2014/main" id="{2979D31A-B918-070C-050E-06F45CBBEF65}"/>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Involved in decisions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157059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a16="http://schemas.microsoft.com/office/drawing/2014/main"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32F46B-9299-4773-AF5D-74A127CF65B2}"/>
              </a:ext>
            </a:extLst>
          </p:cNvPr>
          <p:cNvSpPr>
            <a:spLocks noGrp="1"/>
          </p:cNvSpPr>
          <p:nvPr>
            <p:ph type="title"/>
          </p:nvPr>
        </p:nvSpPr>
        <p:spPr>
          <a:xfrm>
            <a:off x="449999" y="397170"/>
            <a:ext cx="11299089" cy="775597"/>
          </a:xfrm>
        </p:spPr>
        <p:txBody>
          <a:bodyPr/>
          <a:lstStyle/>
          <a:p>
            <a:r>
              <a:rPr lang="en-GB"/>
              <a:t>Involved in decisions – in detail </a:t>
            </a:r>
          </a:p>
        </p:txBody>
      </p:sp>
      <p:sp>
        <p:nvSpPr>
          <p:cNvPr id="9" name="Slide Number Placeholder 8">
            <a:extLst>
              <a:ext uri="{FF2B5EF4-FFF2-40B4-BE49-F238E27FC236}">
                <a16:creationId xmlns:a16="http://schemas.microsoft.com/office/drawing/2014/main" id="{A61956E4-391B-413B-8F7F-884D411E04FC}"/>
              </a:ext>
              <a:ext uri="{C183D7F6-B498-43B3-948B-1728B52AA6E4}">
                <adec:decorative xmlns:adec="http://schemas.microsoft.com/office/drawing/2017/decorative" val="1"/>
              </a:ext>
            </a:extLst>
          </p:cNvPr>
          <p:cNvSpPr>
            <a:spLocks noGrp="1"/>
          </p:cNvSpPr>
          <p:nvPr>
            <p:ph type="sldNum" sz="quarter" idx="4"/>
          </p:nvPr>
        </p:nvSpPr>
        <p:spPr>
          <a:xfrm>
            <a:off x="449999"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a:ln>
                  <a:noFill/>
                </a:ln>
                <a:solidFill>
                  <a:prstClr val="black"/>
                </a:solidFill>
                <a:effectLst/>
                <a:uLnTx/>
                <a:uFillTx/>
                <a:latin typeface="Arial Black"/>
              </a:rPr>
              <a:t> </a:t>
            </a:r>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a:extLst>
              <a:ext uri="{FF2B5EF4-FFF2-40B4-BE49-F238E27FC236}">
                <a16:creationId xmlns:a16="http://schemas.microsoft.com/office/drawing/2014/main" id="{F4B71A94-3376-5E25-1190-613CD8C68CB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EA373C5-AA50-48F7-3681-99FFBCED119C}"/>
              </a:ext>
            </a:extLst>
          </p:cNvPr>
          <p:cNvSpPr/>
          <p:nvPr/>
        </p:nvSpPr>
        <p:spPr>
          <a:xfrm>
            <a:off x="449999" y="1172768"/>
            <a:ext cx="11160000" cy="3576514"/>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300"/>
              </a:spcBef>
              <a:spcAft>
                <a:spcPts val="300"/>
              </a:spcAft>
              <a:buClr>
                <a:srgbClr val="597EB3"/>
              </a:buClr>
              <a:buSzPct val="150000"/>
              <a:buFont typeface="HelveticaNeueLT Std Lt Cn" panose="020B0406020202030204" pitchFamily="34" charset="0"/>
              <a:buNone/>
              <a:tabLst/>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The National Diabetes Experience Survey can be used to look at how experience varies among different groups of people living with diabetes. </a:t>
            </a:r>
          </a:p>
          <a:p>
            <a:pPr lvl="0">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To demonstrate </a:t>
            </a:r>
            <a:r>
              <a:rPr lang="en-GB" sz="1600" dirty="0">
                <a:solidFill>
                  <a:schemeClr val="tx1"/>
                </a:solidFill>
                <a:effectLst/>
                <a:latin typeface="Arial (Body)"/>
              </a:rPr>
              <a:t>the possibilities with regards to exploring the data, we have looked at</a:t>
            </a:r>
            <a:r>
              <a:rPr kumimoji="0" lang="en-GB" sz="1600" b="0" i="0" u="none" strike="noStrike" kern="1200" cap="none" spc="0" normalizeH="0" baseline="0" noProof="0" dirty="0">
                <a:ln>
                  <a:noFill/>
                </a:ln>
                <a:solidFill>
                  <a:schemeClr val="tx1"/>
                </a:solidFill>
                <a:effectLst/>
                <a:uLnTx/>
                <a:uFillTx/>
                <a:latin typeface="Arial"/>
                <a:ea typeface="+mn-ea"/>
                <a:cs typeface="+mn-cs"/>
              </a:rPr>
              <a:t> </a:t>
            </a:r>
            <a:r>
              <a:rPr kumimoji="0" lang="en-GB" sz="1600" b="1" i="0" u="none" strike="noStrike" kern="1200" cap="none" spc="0" normalizeH="0" baseline="0" noProof="0" dirty="0">
                <a:ln>
                  <a:noFill/>
                </a:ln>
                <a:solidFill>
                  <a:schemeClr val="tx1"/>
                </a:solidFill>
                <a:effectLst/>
                <a:uLnTx/>
                <a:uFillTx/>
                <a:latin typeface="Arial"/>
                <a:ea typeface="+mn-ea"/>
                <a:cs typeface="+mn-cs"/>
              </a:rPr>
              <a:t>one example.</a:t>
            </a:r>
            <a:r>
              <a:rPr kumimoji="0" lang="en-GB" sz="1600" b="0" i="0" u="none" strike="noStrike" kern="1200" cap="none" spc="0" normalizeH="0" baseline="0" noProof="0" dirty="0">
                <a:ln>
                  <a:noFill/>
                </a:ln>
                <a:solidFill>
                  <a:schemeClr val="tx1"/>
                </a:solidFill>
                <a:effectLst/>
                <a:uLnTx/>
                <a:uFillTx/>
                <a:latin typeface="Arial"/>
                <a:ea typeface="+mn-ea"/>
                <a:cs typeface="+mn-cs"/>
              </a:rPr>
              <a:t> </a:t>
            </a:r>
            <a:r>
              <a:rPr lang="en-GB" sz="1600" dirty="0">
                <a:solidFill>
                  <a:schemeClr val="tx1"/>
                </a:solidFill>
                <a:latin typeface="Arial"/>
              </a:rPr>
              <a:t>T</a:t>
            </a:r>
            <a:r>
              <a:rPr kumimoji="0" lang="en-GB" sz="1600" b="0" i="0" u="none" strike="noStrike" kern="1200" cap="none" spc="0" normalizeH="0" baseline="0" noProof="0" dirty="0">
                <a:ln>
                  <a:noFill/>
                </a:ln>
                <a:solidFill>
                  <a:schemeClr val="tx1"/>
                </a:solidFill>
                <a:effectLst/>
                <a:uLnTx/>
                <a:uFillTx/>
                <a:latin typeface="Arial"/>
                <a:ea typeface="+mn-ea"/>
                <a:cs typeface="+mn-cs"/>
              </a:rPr>
              <a:t>he following two slides show the results for </a:t>
            </a:r>
            <a:r>
              <a:rPr lang="en-GB" sz="1600" dirty="0">
                <a:solidFill>
                  <a:schemeClr val="tx1"/>
                </a:solidFill>
                <a:latin typeface="Arial"/>
              </a:rPr>
              <a:t>the question: </a:t>
            </a:r>
            <a:r>
              <a:rPr kumimoji="0" lang="en-GB" sz="1600" b="0" i="0" u="none" strike="noStrike" kern="1200" cap="none" spc="0" normalizeH="0" baseline="0" noProof="0" dirty="0">
                <a:ln>
                  <a:noFill/>
                </a:ln>
                <a:solidFill>
                  <a:schemeClr val="tx1"/>
                </a:solidFill>
                <a:effectLst/>
                <a:uLnTx/>
                <a:uFillTx/>
                <a:latin typeface="Arial"/>
                <a:ea typeface="+mn-ea"/>
                <a:cs typeface="+mn-cs"/>
              </a:rPr>
              <a:t>“Thinking about your last annual review, how good was the healthcare professional at each of the following? Involving you as much as you wanted to be in decisions about your care”. </a:t>
            </a:r>
          </a:p>
          <a:p>
            <a:pPr>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The charts present a summary result of % Good: a combination of ‘% Very good’ and ‘% Fairly Good’.</a:t>
            </a:r>
          </a:p>
          <a:p>
            <a:pPr lvl="0">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Here we show the results by some of the demographics which are collected in the survey, for people living with type 1 diabetes and then for people living with type 2 diabetes.</a:t>
            </a:r>
          </a:p>
          <a:p>
            <a:pPr lvl="0">
              <a:lnSpc>
                <a:spcPct val="110000"/>
              </a:lnSpc>
              <a:spcBef>
                <a:spcPts val="300"/>
              </a:spcBef>
              <a:spcAft>
                <a:spcPts val="300"/>
              </a:spcAft>
              <a:buClr>
                <a:srgbClr val="597EB3"/>
              </a:buClr>
              <a:buSzPct val="150000"/>
              <a:defRPr/>
            </a:pPr>
            <a:r>
              <a:rPr lang="en-GB" sz="1600" dirty="0">
                <a:solidFill>
                  <a:schemeClr val="tx1"/>
                </a:solidFill>
                <a:latin typeface="Arial"/>
              </a:rPr>
              <a:t>Please note, t</a:t>
            </a:r>
            <a:r>
              <a:rPr kumimoji="0" lang="en-GB" sz="1600" b="0" i="0" u="none" strike="noStrike" kern="1200" cap="none" spc="0" normalizeH="0" baseline="0" noProof="0" dirty="0">
                <a:ln>
                  <a:noFill/>
                </a:ln>
                <a:solidFill>
                  <a:schemeClr val="tx1"/>
                </a:solidFill>
                <a:effectLst/>
                <a:uLnTx/>
                <a:uFillTx/>
                <a:latin typeface="Arial"/>
                <a:ea typeface="+mn-ea"/>
                <a:cs typeface="+mn-cs"/>
              </a:rPr>
              <a:t>he answer options for each of the demographic questions are displayed in the order they appear in the questionnaire.</a:t>
            </a:r>
          </a:p>
        </p:txBody>
      </p:sp>
      <p:sp>
        <p:nvSpPr>
          <p:cNvPr id="10" name="Rectangle 9">
            <a:extLst>
              <a:ext uri="{FF2B5EF4-FFF2-40B4-BE49-F238E27FC236}">
                <a16:creationId xmlns:a16="http://schemas.microsoft.com/office/drawing/2014/main" id="{D4325C68-7444-6635-5957-C4A63679AED9}"/>
              </a:ext>
            </a:extLst>
          </p:cNvPr>
          <p:cNvSpPr/>
          <p:nvPr/>
        </p:nvSpPr>
        <p:spPr>
          <a:xfrm>
            <a:off x="437229" y="4960524"/>
            <a:ext cx="11160000" cy="987840"/>
          </a:xfrm>
          <a:prstGeom prst="rect">
            <a:avLst/>
          </a:prstGeom>
          <a:solidFill>
            <a:srgbClr val="005EB8"/>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1200"/>
              </a:spcBef>
              <a:spcAft>
                <a:spcPts val="1200"/>
              </a:spcAft>
              <a:buClr>
                <a:srgbClr val="597EB3"/>
              </a:buClr>
              <a:buSzPct val="150000"/>
              <a:buFont typeface="HelveticaNeueLT Std Lt Cn" panose="020B0406020202030204" pitchFamily="34" charset="0"/>
              <a:buNone/>
              <a:tabLst/>
              <a:defRPr/>
            </a:pPr>
            <a:r>
              <a:rPr lang="en-GB" sz="1600" dirty="0">
                <a:solidFill>
                  <a:schemeClr val="bg1"/>
                </a:solidFill>
                <a:effectLst/>
              </a:rPr>
              <a:t>You can view results for all questions by a selection of demographics at ICS and National level in the excel tables</a:t>
            </a:r>
            <a:r>
              <a:rPr kumimoji="0" lang="en-GB" sz="1600" b="0" i="0" u="none" strike="noStrike" kern="1200" cap="none" spc="0" normalizeH="0" baseline="0" noProof="0" dirty="0">
                <a:ln>
                  <a:noFill/>
                </a:ln>
                <a:solidFill>
                  <a:schemeClr val="bg1"/>
                </a:solidFill>
                <a:effectLst/>
                <a:uLnTx/>
                <a:uFillTx/>
                <a:ea typeface="+mn-ea"/>
                <a:cs typeface="+mn-cs"/>
              </a:rPr>
              <a:t>, go to: </a:t>
            </a:r>
            <a:r>
              <a:rPr kumimoji="0" lang="en-GB" sz="1600" b="0" i="0" u="none" strike="noStrike" kern="1200" cap="none" spc="0" normalizeH="0" baseline="0" noProof="0" dirty="0">
                <a:ln>
                  <a:noFill/>
                </a:ln>
                <a:solidFill>
                  <a:schemeClr val="bg1"/>
                </a:solidFill>
                <a:effectLst/>
                <a:uLnTx/>
                <a:uFillTx/>
                <a:latin typeface="Arial"/>
                <a:ea typeface="+mn-ea"/>
                <a:cs typeface="+mn-cs"/>
                <a:hlinkClick r:id="rId4">
                  <a:extLst>
                    <a:ext uri="{A12FA001-AC4F-418D-AE19-62706E023703}">
                      <ahyp:hlinkClr xmlns:ahyp="http://schemas.microsoft.com/office/drawing/2018/hyperlinkcolor" val="tx"/>
                    </a:ext>
                  </a:extLst>
                </a:hlinkClick>
              </a:rPr>
              <a:t>https://diabetessurvey.co.uk/latest-results</a:t>
            </a:r>
            <a:r>
              <a:rPr kumimoji="0" lang="en-GB" sz="1600" b="0" i="0" u="none" strike="noStrike" kern="1200" cap="none" spc="0" normalizeH="0" baseline="0" noProof="0" dirty="0">
                <a:ln>
                  <a:noFill/>
                </a:ln>
                <a:solidFill>
                  <a:schemeClr val="bg1"/>
                </a:solidFill>
                <a:effectLst/>
                <a:uLnTx/>
                <a:uFillTx/>
                <a:latin typeface="Arial"/>
                <a:ea typeface="+mn-ea"/>
                <a:cs typeface="+mn-cs"/>
              </a:rPr>
              <a:t>.</a:t>
            </a:r>
            <a:endParaRPr kumimoji="0" lang="en-GB" sz="1600" b="1" i="1" u="none" strike="noStrike" kern="1200" cap="none" spc="0" normalizeH="0" baseline="0" noProof="0" dirty="0">
              <a:ln>
                <a:noFill/>
              </a:ln>
              <a:solidFill>
                <a:schemeClr val="bg1"/>
              </a:solidFill>
              <a:effectLst/>
              <a:uLnTx/>
              <a:uFillTx/>
              <a:ea typeface="+mn-ea"/>
              <a:cs typeface="+mn-cs"/>
            </a:endParaRPr>
          </a:p>
        </p:txBody>
      </p:sp>
      <p:graphicFrame>
        <p:nvGraphicFramePr>
          <p:cNvPr id="3" name="Table1">
            <a:extLst>
              <a:ext uri="{FF2B5EF4-FFF2-40B4-BE49-F238E27FC236}">
                <a16:creationId xmlns:a16="http://schemas.microsoft.com/office/drawing/2014/main" id="{1ECC2626-565E-3D64-41B0-AA6A739AAD82}"/>
              </a:ext>
            </a:extLst>
          </p:cNvPr>
          <p:cNvGraphicFramePr>
            <a:graphicFrameLocks noGrp="1"/>
          </p:cNvGraphicFramePr>
          <p:nvPr>
            <p:extLst>
              <p:ext uri="{D42A27DB-BD31-4B8C-83A1-F6EECF244321}">
                <p14:modId xmlns:p14="http://schemas.microsoft.com/office/powerpoint/2010/main" val="279192911"/>
              </p:ext>
            </p:extLst>
          </p:nvPr>
        </p:nvGraphicFramePr>
        <p:xfrm>
          <a:off x="356110" y="6188409"/>
          <a:ext cx="10665937" cy="243840"/>
        </p:xfrm>
        <a:graphic>
          <a:graphicData uri="http://schemas.openxmlformats.org/drawingml/2006/table">
            <a:tbl>
              <a:tblPr firstRow="1" bandRow="1">
                <a:tableStyleId>{5C22544A-7EE6-4342-B048-85BDC9FD1C3A}</a:tableStyleId>
              </a:tblPr>
              <a:tblGrid>
                <a:gridCol w="10665937">
                  <a:extLst>
                    <a:ext uri="{9D8B030D-6E8A-4147-A177-3AD203B41FA5}">
                      <a16:colId xmlns:a16="http://schemas.microsoft.com/office/drawing/2014/main" val="20000"/>
                    </a:ext>
                  </a:extLst>
                </a:gridCol>
              </a:tblGrid>
              <a:tr h="186327">
                <a:tc>
                  <a:txBody>
                    <a:bodyPr/>
                    <a:lstStyle/>
                    <a:p>
                      <a:pPr marL="0" indent="0">
                        <a:buNone/>
                      </a:pPr>
                      <a:r>
                        <a:rPr kumimoji="0" lang="en-GB" sz="1000" b="0" i="0" u="none" strike="noStrike" kern="1200" cap="none" spc="0" normalizeH="0" baseline="30000" noProof="0" dirty="0">
                          <a:ln>
                            <a:noFill/>
                          </a:ln>
                          <a:solidFill>
                            <a:schemeClr val="tx1"/>
                          </a:solidFill>
                          <a:effectLst/>
                          <a:uLnTx/>
                          <a:uFillTx/>
                          <a:latin typeface="+mn-lt"/>
                          <a:ea typeface="+mn-ea"/>
                          <a:cs typeface="+mn-cs"/>
                        </a:rPr>
                        <a:t>1</a:t>
                      </a:r>
                      <a:r>
                        <a:rPr lang="en-GB" sz="1000" b="0" dirty="0">
                          <a:solidFill>
                            <a:schemeClr val="tx1"/>
                          </a:solidFill>
                          <a:latin typeface="Arial" panose="020B0604020202020204" pitchFamily="34" charset="0"/>
                        </a:rPr>
                        <a:t>See Technical Annex for a full definition of IMD.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65198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a14="http://schemas.microsoft.com/office/drawing/2010/main" xmlns:adec="http://schemas.microsoft.com/office/drawing/2017/decorative" xmlns:a16="http://schemas.microsoft.com/office/drawing/2014/main"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DD0502-123F-B878-0190-84AF6A7905F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5FBA45B4-B92D-50EA-BF8F-5B1159014E0F}"/>
              </a:ext>
            </a:extLst>
          </p:cNvPr>
          <p:cNvSpPr/>
          <p:nvPr/>
        </p:nvSpPr>
        <p:spPr bwMode="auto">
          <a:xfrm>
            <a:off x="0" y="1080000"/>
            <a:ext cx="12192000" cy="543736"/>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Q15. </a:t>
            </a:r>
            <a:r>
              <a:rPr lang="en-GB" sz="1600" b="1" dirty="0">
                <a:solidFill>
                  <a:prstClr val="white"/>
                </a:solidFill>
                <a:latin typeface="Arial"/>
              </a:rPr>
              <a:t>Thinking about your last annual review, how good was the healthcare professional at each of the following? </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prstClr val="white"/>
                </a:solidFill>
                <a:latin typeface="Arial"/>
              </a:rPr>
              <a:t>“Involving you as much as you wanted to be in decisions about your care”</a:t>
            </a:r>
            <a:endParaRPr kumimoji="0" lang="en-GB" sz="1600" b="1" i="0" u="none" strike="noStrike" kern="1200" cap="none" spc="0" normalizeH="0" baseline="0" noProof="0" dirty="0">
              <a:ln>
                <a:noFill/>
              </a:ln>
              <a:solidFill>
                <a:prstClr val="white"/>
              </a:solidFill>
              <a:effectLst/>
              <a:uLnTx/>
              <a:uFillTx/>
              <a:latin typeface="Arial"/>
              <a:ea typeface="+mn-ea"/>
              <a:cs typeface="+mn-cs"/>
            </a:endParaRPr>
          </a:p>
        </p:txBody>
      </p:sp>
      <p:sp>
        <p:nvSpPr>
          <p:cNvPr id="4" name="Slide Number Placeholder 15">
            <a:extLst>
              <a:ext uri="{FF2B5EF4-FFF2-40B4-BE49-F238E27FC236}">
                <a16:creationId xmlns:a16="http://schemas.microsoft.com/office/drawing/2014/main" id="{4AEFC316-2C53-8F37-3DC1-119C226816D7}"/>
              </a:ext>
            </a:extLst>
          </p:cNvPr>
          <p:cNvSpPr txBox="1">
            <a:spLocks/>
          </p:cNvSpPr>
          <p:nvPr/>
        </p:nvSpPr>
        <p:spPr>
          <a:xfrm>
            <a:off x="356105" y="6461013"/>
            <a:ext cx="345937"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solidFill>
                <a:latin typeface="+mj-lt"/>
              </a:rPr>
              <a:pPr>
                <a:defRPr/>
              </a:pPr>
              <a:t>43</a:t>
            </a:fld>
            <a:r>
              <a:rPr lang="en-GB" sz="900" b="1">
                <a:solidFill>
                  <a:prstClr val="black"/>
                </a:solidFill>
                <a:latin typeface="Arial Black"/>
              </a:rPr>
              <a:t> </a:t>
            </a:r>
          </a:p>
        </p:txBody>
      </p:sp>
      <p:sp>
        <p:nvSpPr>
          <p:cNvPr id="17" name="Title 4">
            <a:extLst>
              <a:ext uri="{FF2B5EF4-FFF2-40B4-BE49-F238E27FC236}">
                <a16:creationId xmlns:a16="http://schemas.microsoft.com/office/drawing/2014/main" id="{6931F304-D468-177A-27FD-1962D6A124B2}"/>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effectLst/>
              </a:rPr>
              <a:t>Type 1: Involved in decisions - % who say ‘Good’ </a:t>
            </a:r>
            <a:endParaRPr lang="en-GB" sz="3200" dirty="0"/>
          </a:p>
        </p:txBody>
      </p:sp>
      <p:sp>
        <p:nvSpPr>
          <p:cNvPr id="52" name="Rectangle 51">
            <a:extLst>
              <a:ext uri="{FF2B5EF4-FFF2-40B4-BE49-F238E27FC236}">
                <a16:creationId xmlns:a16="http://schemas.microsoft.com/office/drawing/2014/main" id="{DAB73171-A358-E363-197C-9F2FEA3A6904}"/>
              </a:ext>
              <a:ext uri="{C183D7F6-B498-43B3-948B-1728B52AA6E4}">
                <adec:decorative xmlns:adec="http://schemas.microsoft.com/office/drawing/2017/decorative" val="1"/>
              </a:ext>
            </a:extLst>
          </p:cNvPr>
          <p:cNvSpPr/>
          <p:nvPr/>
        </p:nvSpPr>
        <p:spPr bwMode="gray">
          <a:xfrm>
            <a:off x="442913" y="1826970"/>
            <a:ext cx="5562487" cy="65302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00C823D9-9BC8-37AC-1950-63AA5DC1D2C5}"/>
              </a:ext>
              <a:ext uri="{C183D7F6-B498-43B3-948B-1728B52AA6E4}">
                <adec:decorative xmlns:adec="http://schemas.microsoft.com/office/drawing/2017/decorative" val="1"/>
              </a:ext>
            </a:extLst>
          </p:cNvPr>
          <p:cNvSpPr/>
          <p:nvPr/>
        </p:nvSpPr>
        <p:spPr bwMode="gray">
          <a:xfrm>
            <a:off x="442913" y="2646599"/>
            <a:ext cx="5562487" cy="1550520"/>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6B260AA0-AF6F-B074-54A1-C53212592538}"/>
              </a:ext>
              <a:ext uri="{C183D7F6-B498-43B3-948B-1728B52AA6E4}">
                <adec:decorative xmlns:adec="http://schemas.microsoft.com/office/drawing/2017/decorative" val="1"/>
              </a:ext>
            </a:extLst>
          </p:cNvPr>
          <p:cNvSpPr/>
          <p:nvPr/>
        </p:nvSpPr>
        <p:spPr>
          <a:xfrm>
            <a:off x="514289" y="1713011"/>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Type 1</a:t>
            </a:r>
          </a:p>
        </p:txBody>
      </p:sp>
      <p:sp>
        <p:nvSpPr>
          <p:cNvPr id="56" name="Rectangle 55">
            <a:extLst>
              <a:ext uri="{FF2B5EF4-FFF2-40B4-BE49-F238E27FC236}">
                <a16:creationId xmlns:a16="http://schemas.microsoft.com/office/drawing/2014/main" id="{C6E88966-2B36-60ED-2E16-89172FC68874}"/>
              </a:ext>
              <a:ext uri="{C183D7F6-B498-43B3-948B-1728B52AA6E4}">
                <adec:decorative xmlns:adec="http://schemas.microsoft.com/office/drawing/2017/decorative" val="1"/>
              </a:ext>
            </a:extLst>
          </p:cNvPr>
          <p:cNvSpPr/>
          <p:nvPr/>
        </p:nvSpPr>
        <p:spPr bwMode="gray">
          <a:xfrm>
            <a:off x="442913" y="4401458"/>
            <a:ext cx="5562487" cy="1856321"/>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100FC47E-2575-C606-C324-A434CA15A20D}"/>
              </a:ext>
              <a:ext uri="{C183D7F6-B498-43B3-948B-1728B52AA6E4}">
                <adec:decorative xmlns:adec="http://schemas.microsoft.com/office/drawing/2017/decorative" val="1"/>
              </a:ext>
            </a:extLst>
          </p:cNvPr>
          <p:cNvSpPr/>
          <p:nvPr/>
        </p:nvSpPr>
        <p:spPr>
          <a:xfrm>
            <a:off x="514289" y="4286097"/>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Ethnicity</a:t>
            </a:r>
          </a:p>
        </p:txBody>
      </p:sp>
      <p:sp>
        <p:nvSpPr>
          <p:cNvPr id="58" name="Rectangle 57">
            <a:extLst>
              <a:ext uri="{FF2B5EF4-FFF2-40B4-BE49-F238E27FC236}">
                <a16:creationId xmlns:a16="http://schemas.microsoft.com/office/drawing/2014/main" id="{B804FFB9-A4E7-F8CC-E3A5-68A53CE4E955}"/>
              </a:ext>
              <a:ext uri="{C183D7F6-B498-43B3-948B-1728B52AA6E4}">
                <adec:decorative xmlns:adec="http://schemas.microsoft.com/office/drawing/2017/decorative" val="1"/>
              </a:ext>
            </a:extLst>
          </p:cNvPr>
          <p:cNvSpPr/>
          <p:nvPr/>
        </p:nvSpPr>
        <p:spPr bwMode="gray">
          <a:xfrm>
            <a:off x="6203908" y="1850395"/>
            <a:ext cx="5608936" cy="152027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7AB1C952-27B2-B80C-BB74-D90A1DF3064D}"/>
              </a:ext>
              <a:ext uri="{C183D7F6-B498-43B3-948B-1728B52AA6E4}">
                <adec:decorative xmlns:adec="http://schemas.microsoft.com/office/drawing/2017/decorative" val="1"/>
              </a:ext>
            </a:extLst>
          </p:cNvPr>
          <p:cNvSpPr/>
          <p:nvPr/>
        </p:nvSpPr>
        <p:spPr>
          <a:xfrm>
            <a:off x="6279781" y="1734614"/>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IMD</a:t>
            </a:r>
          </a:p>
        </p:txBody>
      </p:sp>
      <p:sp>
        <p:nvSpPr>
          <p:cNvPr id="60" name="Rectangle 59">
            <a:extLst>
              <a:ext uri="{FF2B5EF4-FFF2-40B4-BE49-F238E27FC236}">
                <a16:creationId xmlns:a16="http://schemas.microsoft.com/office/drawing/2014/main" id="{F33E8BDC-2CEB-01F8-2FEC-44F3479EB9EB}"/>
              </a:ext>
              <a:ext uri="{C183D7F6-B498-43B3-948B-1728B52AA6E4}">
                <adec:decorative xmlns:adec="http://schemas.microsoft.com/office/drawing/2017/decorative" val="1"/>
              </a:ext>
            </a:extLst>
          </p:cNvPr>
          <p:cNvSpPr/>
          <p:nvPr/>
        </p:nvSpPr>
        <p:spPr bwMode="gray">
          <a:xfrm>
            <a:off x="6205426" y="3518486"/>
            <a:ext cx="5608936" cy="152027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CFE38F37-19D7-27CA-314C-5F354C54FA79}"/>
              </a:ext>
              <a:ext uri="{C183D7F6-B498-43B3-948B-1728B52AA6E4}">
                <adec:decorative xmlns:adec="http://schemas.microsoft.com/office/drawing/2017/decorative" val="1"/>
              </a:ext>
            </a:extLst>
          </p:cNvPr>
          <p:cNvSpPr/>
          <p:nvPr/>
        </p:nvSpPr>
        <p:spPr>
          <a:xfrm>
            <a:off x="514289" y="2537522"/>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Age</a:t>
            </a:r>
          </a:p>
        </p:txBody>
      </p:sp>
      <p:graphicFrame>
        <p:nvGraphicFramePr>
          <p:cNvPr id="62" name="D_8c03dd8756c2777e">
            <a:extLst>
              <a:ext uri="{FF2B5EF4-FFF2-40B4-BE49-F238E27FC236}">
                <a16:creationId xmlns:a16="http://schemas.microsoft.com/office/drawing/2014/main" id="{327A8959-95E5-3DE7-17C2-2B6DB33859EF}"/>
              </a:ext>
            </a:extLst>
          </p:cNvPr>
          <p:cNvGraphicFramePr/>
          <p:nvPr>
            <p:extLst>
              <p:ext uri="{D42A27DB-BD31-4B8C-83A1-F6EECF244321}">
                <p14:modId xmlns:p14="http://schemas.microsoft.com/office/powerpoint/2010/main" val="486170200"/>
              </p:ext>
            </p:extLst>
          </p:nvPr>
        </p:nvGraphicFramePr>
        <p:xfrm>
          <a:off x="553217" y="1808915"/>
          <a:ext cx="5452183" cy="7948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5" name="D_185a0c9040a9d94c">
            <a:extLst>
              <a:ext uri="{FF2B5EF4-FFF2-40B4-BE49-F238E27FC236}">
                <a16:creationId xmlns:a16="http://schemas.microsoft.com/office/drawing/2014/main" id="{F0A62555-C584-9A6B-7F19-C63B95EAD915}"/>
              </a:ext>
            </a:extLst>
          </p:cNvPr>
          <p:cNvGraphicFramePr/>
          <p:nvPr>
            <p:extLst>
              <p:ext uri="{D42A27DB-BD31-4B8C-83A1-F6EECF244321}">
                <p14:modId xmlns:p14="http://schemas.microsoft.com/office/powerpoint/2010/main" val="1516489353"/>
              </p:ext>
            </p:extLst>
          </p:nvPr>
        </p:nvGraphicFramePr>
        <p:xfrm>
          <a:off x="6352102" y="2004053"/>
          <a:ext cx="5036624" cy="13666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6" name="D_2e06bf0ccdd7807d">
            <a:extLst>
              <a:ext uri="{FF2B5EF4-FFF2-40B4-BE49-F238E27FC236}">
                <a16:creationId xmlns:a16="http://schemas.microsoft.com/office/drawing/2014/main" id="{091535D5-D2B7-2D6D-E6C8-C230BD5C8B9B}"/>
              </a:ext>
            </a:extLst>
          </p:cNvPr>
          <p:cNvGraphicFramePr/>
          <p:nvPr>
            <p:extLst>
              <p:ext uri="{D42A27DB-BD31-4B8C-83A1-F6EECF244321}">
                <p14:modId xmlns:p14="http://schemas.microsoft.com/office/powerpoint/2010/main" val="3808479893"/>
              </p:ext>
            </p:extLst>
          </p:nvPr>
        </p:nvGraphicFramePr>
        <p:xfrm>
          <a:off x="702043" y="2867022"/>
          <a:ext cx="4925646" cy="13683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_07362cb87fc6761a">
            <a:extLst>
              <a:ext uri="{FF2B5EF4-FFF2-40B4-BE49-F238E27FC236}">
                <a16:creationId xmlns:a16="http://schemas.microsoft.com/office/drawing/2014/main" id="{09EC01AE-C146-28DB-7892-1AA4826966E6}"/>
              </a:ext>
            </a:extLst>
          </p:cNvPr>
          <p:cNvGraphicFramePr/>
          <p:nvPr>
            <p:extLst>
              <p:ext uri="{D42A27DB-BD31-4B8C-83A1-F6EECF244321}">
                <p14:modId xmlns:p14="http://schemas.microsoft.com/office/powerpoint/2010/main" val="3502642795"/>
              </p:ext>
            </p:extLst>
          </p:nvPr>
        </p:nvGraphicFramePr>
        <p:xfrm>
          <a:off x="413322" y="4485797"/>
          <a:ext cx="5214366" cy="1643170"/>
        </p:xfrm>
        <a:graphic>
          <a:graphicData uri="http://schemas.openxmlformats.org/drawingml/2006/chart">
            <c:chart xmlns:c="http://schemas.openxmlformats.org/drawingml/2006/chart" xmlns:r="http://schemas.openxmlformats.org/officeDocument/2006/relationships" r:id="rId7"/>
          </a:graphicData>
        </a:graphic>
      </p:graphicFrame>
      <p:grpSp>
        <p:nvGrpSpPr>
          <p:cNvPr id="11" name="Group 10">
            <a:extLst>
              <a:ext uri="{FF2B5EF4-FFF2-40B4-BE49-F238E27FC236}">
                <a16:creationId xmlns:a16="http://schemas.microsoft.com/office/drawing/2014/main" id="{A8D32381-56F7-7E0E-0913-B1639C427A8C}"/>
              </a:ext>
            </a:extLst>
          </p:cNvPr>
          <p:cNvGrpSpPr/>
          <p:nvPr/>
        </p:nvGrpSpPr>
        <p:grpSpPr>
          <a:xfrm>
            <a:off x="7762838" y="6289656"/>
            <a:ext cx="3752103" cy="253279"/>
            <a:chOff x="7762838" y="6280131"/>
            <a:chExt cx="3752103" cy="253279"/>
          </a:xfrm>
        </p:grpSpPr>
        <p:pic>
          <p:nvPicPr>
            <p:cNvPr id="12" name="Graphic 11" descr="Information with solid fill">
              <a:extLst>
                <a:ext uri="{FF2B5EF4-FFF2-40B4-BE49-F238E27FC236}">
                  <a16:creationId xmlns:a16="http://schemas.microsoft.com/office/drawing/2014/main" id="{278E3531-1871-5F43-B120-3FE12DB02F8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876618" y="6280131"/>
              <a:ext cx="253279" cy="253279"/>
            </a:xfrm>
            <a:prstGeom prst="rect">
              <a:avLst/>
            </a:prstGeom>
          </p:spPr>
        </p:pic>
        <p:sp>
          <p:nvSpPr>
            <p:cNvPr id="13" name="Rectangle 12">
              <a:extLst>
                <a:ext uri="{FF2B5EF4-FFF2-40B4-BE49-F238E27FC236}">
                  <a16:creationId xmlns:a16="http://schemas.microsoft.com/office/drawing/2014/main" id="{9D284471-72F7-9DB7-4E10-9D366235C0B9}"/>
                </a:ext>
              </a:extLst>
            </p:cNvPr>
            <p:cNvSpPr/>
            <p:nvPr/>
          </p:nvSpPr>
          <p:spPr>
            <a:xfrm>
              <a:off x="7762838" y="6281493"/>
              <a:ext cx="3752103"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a:t>
              </a:r>
              <a:r>
                <a:rPr kumimoji="0" lang="en-GB" sz="1000" b="0" i="0" u="none" strike="noStrike" kern="1200" cap="none" spc="0" normalizeH="0" baseline="0" noProof="0" dirty="0">
                  <a:ln>
                    <a:noFill/>
                  </a:ln>
                  <a:effectLst/>
                  <a:uLnTx/>
                  <a:uFillTx/>
                  <a:latin typeface="Arial"/>
                  <a:ea typeface="+mn-ea"/>
                  <a:cs typeface="+mn-cs"/>
                </a:rPr>
                <a:t>Good</a:t>
              </a:r>
              <a:r>
                <a:rPr kumimoji="0" lang="en-GB" sz="1000" b="0" i="0" u="none" strike="noStrike" kern="1200" cap="none" spc="0" normalizeH="0" baseline="0" noProof="0" dirty="0">
                  <a:ln>
                    <a:noFill/>
                  </a:ln>
                  <a:solidFill>
                    <a:prstClr val="black"/>
                  </a:solidFill>
                  <a:effectLst/>
                  <a:uLnTx/>
                  <a:uFillTx/>
                  <a:latin typeface="Arial"/>
                  <a:ea typeface="+mn-ea"/>
                  <a:cs typeface="+mn-cs"/>
                </a:rPr>
                <a:t> = % Very </a:t>
              </a:r>
              <a:r>
                <a:rPr kumimoji="0" lang="en-GB" sz="1000" b="0" i="0" u="none" strike="noStrike" kern="1200" cap="none" spc="0" normalizeH="0" baseline="0" noProof="0" dirty="0">
                  <a:ln>
                    <a:noFill/>
                  </a:ln>
                  <a:effectLst/>
                  <a:uLnTx/>
                  <a:uFillTx/>
                  <a:latin typeface="Arial"/>
                  <a:ea typeface="+mn-ea"/>
                  <a:cs typeface="+mn-cs"/>
                </a:rPr>
                <a:t>good</a:t>
              </a:r>
              <a:r>
                <a:rPr kumimoji="0" lang="en-GB" sz="1000" b="0" i="0" u="none" strike="noStrike" kern="1200" cap="none" spc="0" normalizeH="0" baseline="0" noProof="0" dirty="0">
                  <a:ln>
                    <a:noFill/>
                  </a:ln>
                  <a:solidFill>
                    <a:prstClr val="black"/>
                  </a:solidFill>
                  <a:effectLst/>
                  <a:uLnTx/>
                  <a:uFillTx/>
                  <a:latin typeface="Arial"/>
                  <a:ea typeface="+mn-ea"/>
                  <a:cs typeface="+mn-cs"/>
                </a:rPr>
                <a:t> + % Fairly good</a:t>
              </a:r>
            </a:p>
          </p:txBody>
        </p:sp>
      </p:grpSp>
      <p:graphicFrame>
        <p:nvGraphicFramePr>
          <p:cNvPr id="3" name="D_c36596b4f09e856a">
            <a:extLst>
              <a:ext uri="{FF2B5EF4-FFF2-40B4-BE49-F238E27FC236}">
                <a16:creationId xmlns:a16="http://schemas.microsoft.com/office/drawing/2014/main" id="{1BD5D924-13DF-C7F3-FD19-8E2A13E22540}"/>
              </a:ext>
            </a:extLst>
          </p:cNvPr>
          <p:cNvGraphicFramePr/>
          <p:nvPr>
            <p:extLst>
              <p:ext uri="{D42A27DB-BD31-4B8C-83A1-F6EECF244321}">
                <p14:modId xmlns:p14="http://schemas.microsoft.com/office/powerpoint/2010/main" val="3264519745"/>
              </p:ext>
            </p:extLst>
          </p:nvPr>
        </p:nvGraphicFramePr>
        <p:xfrm>
          <a:off x="6241110" y="3633333"/>
          <a:ext cx="5537568" cy="140542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 name="D_10ae67d703a2f9dc">
            <a:extLst>
              <a:ext uri="{FF2B5EF4-FFF2-40B4-BE49-F238E27FC236}">
                <a16:creationId xmlns:a16="http://schemas.microsoft.com/office/drawing/2014/main" id="{886E861B-2E78-C3E6-ACC0-C829D7CDA358}"/>
              </a:ext>
            </a:extLst>
          </p:cNvPr>
          <p:cNvGraphicFramePr/>
          <p:nvPr>
            <p:extLst>
              <p:ext uri="{D42A27DB-BD31-4B8C-83A1-F6EECF244321}">
                <p14:modId xmlns:p14="http://schemas.microsoft.com/office/powerpoint/2010/main" val="2003289912"/>
              </p:ext>
            </p:extLst>
          </p:nvPr>
        </p:nvGraphicFramePr>
        <p:xfrm>
          <a:off x="6250358" y="5616296"/>
          <a:ext cx="5138368" cy="617300"/>
        </p:xfrm>
        <a:graphic>
          <a:graphicData uri="http://schemas.openxmlformats.org/drawingml/2006/chart">
            <c:chart xmlns:c="http://schemas.openxmlformats.org/drawingml/2006/chart" xmlns:r="http://schemas.openxmlformats.org/officeDocument/2006/relationships" r:id="rId11"/>
          </a:graphicData>
        </a:graphic>
      </p:graphicFrame>
      <p:sp>
        <p:nvSpPr>
          <p:cNvPr id="15" name="Rectangle 14">
            <a:extLst>
              <a:ext uri="{FF2B5EF4-FFF2-40B4-BE49-F238E27FC236}">
                <a16:creationId xmlns:a16="http://schemas.microsoft.com/office/drawing/2014/main" id="{B8A8D513-A36B-8EA8-8700-63DD61F54BFD}"/>
              </a:ext>
              <a:ext uri="{C183D7F6-B498-43B3-948B-1728B52AA6E4}">
                <adec:decorative xmlns:adec="http://schemas.microsoft.com/office/drawing/2017/decorative" val="1"/>
              </a:ext>
            </a:extLst>
          </p:cNvPr>
          <p:cNvSpPr/>
          <p:nvPr/>
        </p:nvSpPr>
        <p:spPr bwMode="gray">
          <a:xfrm>
            <a:off x="6182281" y="5178044"/>
            <a:ext cx="5608936" cy="1072677"/>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DF583DAA-54BA-A883-D6B3-24446F039B1C}"/>
              </a:ext>
              <a:ext uri="{C183D7F6-B498-43B3-948B-1728B52AA6E4}">
                <adec:decorative xmlns:adec="http://schemas.microsoft.com/office/drawing/2017/decorative" val="1"/>
              </a:ext>
            </a:extLst>
          </p:cNvPr>
          <p:cNvSpPr/>
          <p:nvPr/>
        </p:nvSpPr>
        <p:spPr>
          <a:xfrm>
            <a:off x="6279781" y="5087583"/>
            <a:ext cx="3620574" cy="510103"/>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r>
              <a:rPr lang="en-GB" sz="1400" b="1" dirty="0">
                <a:solidFill>
                  <a:schemeClr val="tx1"/>
                </a:solidFill>
              </a:rPr>
              <a:t>Is your gender identity the same as the sex you were registered at birth?</a:t>
            </a:r>
          </a:p>
        </p:txBody>
      </p:sp>
      <p:sp>
        <p:nvSpPr>
          <p:cNvPr id="19" name="Rectangle 18">
            <a:extLst>
              <a:ext uri="{FF2B5EF4-FFF2-40B4-BE49-F238E27FC236}">
                <a16:creationId xmlns:a16="http://schemas.microsoft.com/office/drawing/2014/main" id="{F1E82C93-C327-7706-32D1-48AEAA024A59}"/>
              </a:ext>
              <a:ext uri="{C183D7F6-B498-43B3-948B-1728B52AA6E4}">
                <adec:decorative xmlns:adec="http://schemas.microsoft.com/office/drawing/2017/decorative" val="1"/>
              </a:ext>
            </a:extLst>
          </p:cNvPr>
          <p:cNvSpPr/>
          <p:nvPr/>
        </p:nvSpPr>
        <p:spPr>
          <a:xfrm>
            <a:off x="6279781" y="3437172"/>
            <a:ext cx="4514541" cy="267604"/>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dirty="0">
                <a:solidFill>
                  <a:schemeClr val="tx1"/>
                </a:solidFill>
              </a:rPr>
              <a:t>Which of the following best describes you?</a:t>
            </a:r>
          </a:p>
        </p:txBody>
      </p:sp>
      <p:sp>
        <p:nvSpPr>
          <p:cNvPr id="10" name="D_55e61afb846e1830">
            <a:extLst>
              <a:ext uri="{FF2B5EF4-FFF2-40B4-BE49-F238E27FC236}">
                <a16:creationId xmlns:a16="http://schemas.microsoft.com/office/drawing/2014/main" id="{D40020C4-BA0E-936D-9E25-3D660C854729}"/>
              </a:ext>
            </a:extLst>
          </p:cNvPr>
          <p:cNvSpPr txBox="1"/>
          <p:nvPr/>
        </p:nvSpPr>
        <p:spPr>
          <a:xfrm>
            <a:off x="445304" y="628922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didn't want or need this' have been excluded. (Type 1, ICS (515))</a:t>
            </a:r>
            <a:endParaRPr lang="en-GB" sz="1000" b="0" dirty="0">
              <a:solidFill>
                <a:schemeClr val="tx1"/>
              </a:solidFill>
              <a:latin typeface="+mn-lt"/>
            </a:endParaRPr>
          </a:p>
        </p:txBody>
      </p:sp>
    </p:spTree>
    <p:extLst>
      <p:ext uri="{BB962C8B-B14F-4D97-AF65-F5344CB8AC3E}">
        <p14:creationId xmlns:p14="http://schemas.microsoft.com/office/powerpoint/2010/main" val="4043280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DD0502-123F-B878-0190-84AF6A7905F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5FBA45B4-B92D-50EA-BF8F-5B1159014E0F}"/>
              </a:ext>
            </a:extLst>
          </p:cNvPr>
          <p:cNvSpPr/>
          <p:nvPr/>
        </p:nvSpPr>
        <p:spPr bwMode="auto">
          <a:xfrm>
            <a:off x="0" y="1080000"/>
            <a:ext cx="12192000" cy="543736"/>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Q15. </a:t>
            </a:r>
            <a:r>
              <a:rPr lang="en-GB" sz="1600" b="1" dirty="0">
                <a:solidFill>
                  <a:prstClr val="white"/>
                </a:solidFill>
                <a:latin typeface="Arial"/>
              </a:rPr>
              <a:t>Thinking about your last annual review, how good was the healthcare professional at each of the following? </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prstClr val="white"/>
                </a:solidFill>
                <a:latin typeface="Arial"/>
              </a:rPr>
              <a:t>“Involving you as much as you wanted to be in decisions about your care”</a:t>
            </a:r>
            <a:endParaRPr kumimoji="0" lang="en-GB" sz="1600" b="1" i="0" u="none" strike="noStrike" kern="1200" cap="none" spc="0" normalizeH="0" baseline="0" noProof="0" dirty="0">
              <a:ln>
                <a:noFill/>
              </a:ln>
              <a:solidFill>
                <a:prstClr val="white"/>
              </a:solidFill>
              <a:effectLst/>
              <a:uLnTx/>
              <a:uFillTx/>
              <a:latin typeface="Arial"/>
              <a:ea typeface="+mn-ea"/>
              <a:cs typeface="+mn-cs"/>
            </a:endParaRPr>
          </a:p>
        </p:txBody>
      </p:sp>
      <p:sp>
        <p:nvSpPr>
          <p:cNvPr id="4" name="Slide Number Placeholder 15">
            <a:extLst>
              <a:ext uri="{FF2B5EF4-FFF2-40B4-BE49-F238E27FC236}">
                <a16:creationId xmlns:a16="http://schemas.microsoft.com/office/drawing/2014/main" id="{4AEFC316-2C53-8F37-3DC1-119C226816D7}"/>
              </a:ext>
            </a:extLst>
          </p:cNvPr>
          <p:cNvSpPr txBox="1">
            <a:spLocks/>
          </p:cNvSpPr>
          <p:nvPr/>
        </p:nvSpPr>
        <p:spPr>
          <a:xfrm>
            <a:off x="356105" y="6461013"/>
            <a:ext cx="345937"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solidFill>
                <a:latin typeface="+mj-lt"/>
              </a:rPr>
              <a:pPr>
                <a:defRPr/>
              </a:pPr>
              <a:t>44</a:t>
            </a:fld>
            <a:r>
              <a:rPr lang="en-GB" sz="900" b="1">
                <a:solidFill>
                  <a:prstClr val="black"/>
                </a:solidFill>
                <a:latin typeface="Arial Black"/>
              </a:rPr>
              <a:t> </a:t>
            </a:r>
          </a:p>
        </p:txBody>
      </p:sp>
      <p:sp>
        <p:nvSpPr>
          <p:cNvPr id="17" name="Title 4">
            <a:extLst>
              <a:ext uri="{FF2B5EF4-FFF2-40B4-BE49-F238E27FC236}">
                <a16:creationId xmlns:a16="http://schemas.microsoft.com/office/drawing/2014/main" id="{6931F304-D468-177A-27FD-1962D6A124B2}"/>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effectLst/>
              </a:rPr>
              <a:t>Type 2: Involved in decisions - % who say ‘Good’</a:t>
            </a:r>
            <a:endParaRPr lang="en-GB" sz="3200" dirty="0"/>
          </a:p>
        </p:txBody>
      </p:sp>
      <p:sp>
        <p:nvSpPr>
          <p:cNvPr id="52" name="Rectangle 51">
            <a:extLst>
              <a:ext uri="{FF2B5EF4-FFF2-40B4-BE49-F238E27FC236}">
                <a16:creationId xmlns:a16="http://schemas.microsoft.com/office/drawing/2014/main" id="{DAB73171-A358-E363-197C-9F2FEA3A6904}"/>
              </a:ext>
              <a:ext uri="{C183D7F6-B498-43B3-948B-1728B52AA6E4}">
                <adec:decorative xmlns:adec="http://schemas.microsoft.com/office/drawing/2017/decorative" val="1"/>
              </a:ext>
            </a:extLst>
          </p:cNvPr>
          <p:cNvSpPr/>
          <p:nvPr/>
        </p:nvSpPr>
        <p:spPr bwMode="gray">
          <a:xfrm>
            <a:off x="442913" y="1826970"/>
            <a:ext cx="5562487" cy="65302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00C823D9-9BC8-37AC-1950-63AA5DC1D2C5}"/>
              </a:ext>
              <a:ext uri="{C183D7F6-B498-43B3-948B-1728B52AA6E4}">
                <adec:decorative xmlns:adec="http://schemas.microsoft.com/office/drawing/2017/decorative" val="1"/>
              </a:ext>
            </a:extLst>
          </p:cNvPr>
          <p:cNvSpPr/>
          <p:nvPr/>
        </p:nvSpPr>
        <p:spPr bwMode="gray">
          <a:xfrm>
            <a:off x="442913" y="2646599"/>
            <a:ext cx="5562487" cy="1550520"/>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6B260AA0-AF6F-B074-54A1-C53212592538}"/>
              </a:ext>
              <a:ext uri="{C183D7F6-B498-43B3-948B-1728B52AA6E4}">
                <adec:decorative xmlns:adec="http://schemas.microsoft.com/office/drawing/2017/decorative" val="1"/>
              </a:ext>
            </a:extLst>
          </p:cNvPr>
          <p:cNvSpPr/>
          <p:nvPr/>
        </p:nvSpPr>
        <p:spPr>
          <a:xfrm>
            <a:off x="514289" y="1713011"/>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Type 2</a:t>
            </a:r>
          </a:p>
        </p:txBody>
      </p:sp>
      <p:sp>
        <p:nvSpPr>
          <p:cNvPr id="56" name="Rectangle 55">
            <a:extLst>
              <a:ext uri="{FF2B5EF4-FFF2-40B4-BE49-F238E27FC236}">
                <a16:creationId xmlns:a16="http://schemas.microsoft.com/office/drawing/2014/main" id="{C6E88966-2B36-60ED-2E16-89172FC68874}"/>
              </a:ext>
              <a:ext uri="{C183D7F6-B498-43B3-948B-1728B52AA6E4}">
                <adec:decorative xmlns:adec="http://schemas.microsoft.com/office/drawing/2017/decorative" val="1"/>
              </a:ext>
            </a:extLst>
          </p:cNvPr>
          <p:cNvSpPr/>
          <p:nvPr/>
        </p:nvSpPr>
        <p:spPr bwMode="gray">
          <a:xfrm>
            <a:off x="442913" y="4401458"/>
            <a:ext cx="5562487" cy="1856321"/>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100FC47E-2575-C606-C324-A434CA15A20D}"/>
              </a:ext>
              <a:ext uri="{C183D7F6-B498-43B3-948B-1728B52AA6E4}">
                <adec:decorative xmlns:adec="http://schemas.microsoft.com/office/drawing/2017/decorative" val="1"/>
              </a:ext>
            </a:extLst>
          </p:cNvPr>
          <p:cNvSpPr/>
          <p:nvPr/>
        </p:nvSpPr>
        <p:spPr>
          <a:xfrm>
            <a:off x="514289" y="4286097"/>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Ethnicity</a:t>
            </a:r>
          </a:p>
        </p:txBody>
      </p:sp>
      <p:sp>
        <p:nvSpPr>
          <p:cNvPr id="58" name="Rectangle 57">
            <a:extLst>
              <a:ext uri="{FF2B5EF4-FFF2-40B4-BE49-F238E27FC236}">
                <a16:creationId xmlns:a16="http://schemas.microsoft.com/office/drawing/2014/main" id="{B804FFB9-A4E7-F8CC-E3A5-68A53CE4E955}"/>
              </a:ext>
              <a:ext uri="{C183D7F6-B498-43B3-948B-1728B52AA6E4}">
                <adec:decorative xmlns:adec="http://schemas.microsoft.com/office/drawing/2017/decorative" val="1"/>
              </a:ext>
            </a:extLst>
          </p:cNvPr>
          <p:cNvSpPr/>
          <p:nvPr/>
        </p:nvSpPr>
        <p:spPr bwMode="gray">
          <a:xfrm>
            <a:off x="6203908" y="1850395"/>
            <a:ext cx="5608936" cy="152027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7AB1C952-27B2-B80C-BB74-D90A1DF3064D}"/>
              </a:ext>
              <a:ext uri="{C183D7F6-B498-43B3-948B-1728B52AA6E4}">
                <adec:decorative xmlns:adec="http://schemas.microsoft.com/office/drawing/2017/decorative" val="1"/>
              </a:ext>
            </a:extLst>
          </p:cNvPr>
          <p:cNvSpPr/>
          <p:nvPr/>
        </p:nvSpPr>
        <p:spPr>
          <a:xfrm>
            <a:off x="6279781" y="1734614"/>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IMD</a:t>
            </a:r>
          </a:p>
        </p:txBody>
      </p:sp>
      <p:sp>
        <p:nvSpPr>
          <p:cNvPr id="60" name="Rectangle 59">
            <a:extLst>
              <a:ext uri="{FF2B5EF4-FFF2-40B4-BE49-F238E27FC236}">
                <a16:creationId xmlns:a16="http://schemas.microsoft.com/office/drawing/2014/main" id="{F33E8BDC-2CEB-01F8-2FEC-44F3479EB9EB}"/>
              </a:ext>
              <a:ext uri="{C183D7F6-B498-43B3-948B-1728B52AA6E4}">
                <adec:decorative xmlns:adec="http://schemas.microsoft.com/office/drawing/2017/decorative" val="1"/>
              </a:ext>
            </a:extLst>
          </p:cNvPr>
          <p:cNvSpPr/>
          <p:nvPr/>
        </p:nvSpPr>
        <p:spPr bwMode="gray">
          <a:xfrm>
            <a:off x="6205426" y="3518486"/>
            <a:ext cx="5608936" cy="152027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CFE38F37-19D7-27CA-314C-5F354C54FA79}"/>
              </a:ext>
              <a:ext uri="{C183D7F6-B498-43B3-948B-1728B52AA6E4}">
                <adec:decorative xmlns:adec="http://schemas.microsoft.com/office/drawing/2017/decorative" val="1"/>
              </a:ext>
            </a:extLst>
          </p:cNvPr>
          <p:cNvSpPr/>
          <p:nvPr/>
        </p:nvSpPr>
        <p:spPr>
          <a:xfrm>
            <a:off x="514289" y="2537522"/>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Age</a:t>
            </a:r>
          </a:p>
        </p:txBody>
      </p:sp>
      <p:graphicFrame>
        <p:nvGraphicFramePr>
          <p:cNvPr id="62" name="D_446ea138af532a14">
            <a:extLst>
              <a:ext uri="{FF2B5EF4-FFF2-40B4-BE49-F238E27FC236}">
                <a16:creationId xmlns:a16="http://schemas.microsoft.com/office/drawing/2014/main" id="{327A8959-95E5-3DE7-17C2-2B6DB33859EF}"/>
              </a:ext>
            </a:extLst>
          </p:cNvPr>
          <p:cNvGraphicFramePr/>
          <p:nvPr>
            <p:extLst>
              <p:ext uri="{D42A27DB-BD31-4B8C-83A1-F6EECF244321}">
                <p14:modId xmlns:p14="http://schemas.microsoft.com/office/powerpoint/2010/main" val="2529868602"/>
              </p:ext>
            </p:extLst>
          </p:nvPr>
        </p:nvGraphicFramePr>
        <p:xfrm>
          <a:off x="553217" y="1808915"/>
          <a:ext cx="5452183" cy="7948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5" name="D_1c4abde16b12b514">
            <a:extLst>
              <a:ext uri="{FF2B5EF4-FFF2-40B4-BE49-F238E27FC236}">
                <a16:creationId xmlns:a16="http://schemas.microsoft.com/office/drawing/2014/main" id="{F0A62555-C584-9A6B-7F19-C63B95EAD915}"/>
              </a:ext>
            </a:extLst>
          </p:cNvPr>
          <p:cNvGraphicFramePr/>
          <p:nvPr>
            <p:extLst>
              <p:ext uri="{D42A27DB-BD31-4B8C-83A1-F6EECF244321}">
                <p14:modId xmlns:p14="http://schemas.microsoft.com/office/powerpoint/2010/main" val="2077501733"/>
              </p:ext>
            </p:extLst>
          </p:nvPr>
        </p:nvGraphicFramePr>
        <p:xfrm>
          <a:off x="6352101" y="2004053"/>
          <a:ext cx="5462261" cy="13666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6" name="D_4cab77bc40bd0614">
            <a:extLst>
              <a:ext uri="{FF2B5EF4-FFF2-40B4-BE49-F238E27FC236}">
                <a16:creationId xmlns:a16="http://schemas.microsoft.com/office/drawing/2014/main" id="{091535D5-D2B7-2D6D-E6C8-C230BD5C8B9B}"/>
              </a:ext>
            </a:extLst>
          </p:cNvPr>
          <p:cNvGraphicFramePr/>
          <p:nvPr>
            <p:extLst>
              <p:ext uri="{D42A27DB-BD31-4B8C-83A1-F6EECF244321}">
                <p14:modId xmlns:p14="http://schemas.microsoft.com/office/powerpoint/2010/main" val="1015604126"/>
              </p:ext>
            </p:extLst>
          </p:nvPr>
        </p:nvGraphicFramePr>
        <p:xfrm>
          <a:off x="702043" y="2867022"/>
          <a:ext cx="4920991" cy="13683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_67c64b0079fb8614">
            <a:extLst>
              <a:ext uri="{FF2B5EF4-FFF2-40B4-BE49-F238E27FC236}">
                <a16:creationId xmlns:a16="http://schemas.microsoft.com/office/drawing/2014/main" id="{09EC01AE-C146-28DB-7892-1AA4826966E6}"/>
              </a:ext>
            </a:extLst>
          </p:cNvPr>
          <p:cNvGraphicFramePr/>
          <p:nvPr>
            <p:extLst>
              <p:ext uri="{D42A27DB-BD31-4B8C-83A1-F6EECF244321}">
                <p14:modId xmlns:p14="http://schemas.microsoft.com/office/powerpoint/2010/main" val="2958214580"/>
              </p:ext>
            </p:extLst>
          </p:nvPr>
        </p:nvGraphicFramePr>
        <p:xfrm>
          <a:off x="478605" y="4485797"/>
          <a:ext cx="5526795" cy="1643170"/>
        </p:xfrm>
        <a:graphic>
          <a:graphicData uri="http://schemas.openxmlformats.org/drawingml/2006/chart">
            <c:chart xmlns:c="http://schemas.openxmlformats.org/drawingml/2006/chart" xmlns:r="http://schemas.openxmlformats.org/officeDocument/2006/relationships" r:id="rId7"/>
          </a:graphicData>
        </a:graphic>
      </p:graphicFrame>
      <p:grpSp>
        <p:nvGrpSpPr>
          <p:cNvPr id="11" name="Group 10">
            <a:extLst>
              <a:ext uri="{FF2B5EF4-FFF2-40B4-BE49-F238E27FC236}">
                <a16:creationId xmlns:a16="http://schemas.microsoft.com/office/drawing/2014/main" id="{A8D32381-56F7-7E0E-0913-B1639C427A8C}"/>
              </a:ext>
            </a:extLst>
          </p:cNvPr>
          <p:cNvGrpSpPr/>
          <p:nvPr/>
        </p:nvGrpSpPr>
        <p:grpSpPr>
          <a:xfrm>
            <a:off x="7744731" y="6286340"/>
            <a:ext cx="3752103" cy="253279"/>
            <a:chOff x="7744731" y="6575305"/>
            <a:chExt cx="3752103" cy="253279"/>
          </a:xfrm>
        </p:grpSpPr>
        <p:pic>
          <p:nvPicPr>
            <p:cNvPr id="12" name="Graphic 11" descr="Information with solid fill">
              <a:extLst>
                <a:ext uri="{FF2B5EF4-FFF2-40B4-BE49-F238E27FC236}">
                  <a16:creationId xmlns:a16="http://schemas.microsoft.com/office/drawing/2014/main" id="{278E3531-1871-5F43-B120-3FE12DB02F8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858511" y="6575305"/>
              <a:ext cx="253279" cy="253279"/>
            </a:xfrm>
            <a:prstGeom prst="rect">
              <a:avLst/>
            </a:prstGeom>
          </p:spPr>
        </p:pic>
        <p:sp>
          <p:nvSpPr>
            <p:cNvPr id="13" name="Rectangle 12">
              <a:extLst>
                <a:ext uri="{FF2B5EF4-FFF2-40B4-BE49-F238E27FC236}">
                  <a16:creationId xmlns:a16="http://schemas.microsoft.com/office/drawing/2014/main" id="{9D284471-72F7-9DB7-4E10-9D366235C0B9}"/>
                </a:ext>
              </a:extLst>
            </p:cNvPr>
            <p:cNvSpPr/>
            <p:nvPr/>
          </p:nvSpPr>
          <p:spPr>
            <a:xfrm>
              <a:off x="7744731" y="6575305"/>
              <a:ext cx="3752103"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 </a:t>
              </a:r>
              <a:r>
                <a:rPr kumimoji="0" lang="en-GB" sz="1000" b="0" i="0" u="none" strike="noStrike" kern="1200" cap="none" spc="0" normalizeH="0" baseline="0" noProof="0">
                  <a:ln>
                    <a:noFill/>
                  </a:ln>
                  <a:effectLst/>
                  <a:uLnTx/>
                  <a:uFillTx/>
                  <a:latin typeface="Arial"/>
                  <a:ea typeface="+mn-ea"/>
                  <a:cs typeface="+mn-cs"/>
                </a:rPr>
                <a:t>Good</a:t>
              </a:r>
              <a:r>
                <a:rPr kumimoji="0" lang="en-GB" sz="1000" b="0" i="0" u="none" strike="noStrike" kern="1200" cap="none" spc="0" normalizeH="0" baseline="0" noProof="0">
                  <a:ln>
                    <a:noFill/>
                  </a:ln>
                  <a:solidFill>
                    <a:prstClr val="black"/>
                  </a:solidFill>
                  <a:effectLst/>
                  <a:uLnTx/>
                  <a:uFillTx/>
                  <a:latin typeface="Arial"/>
                  <a:ea typeface="+mn-ea"/>
                  <a:cs typeface="+mn-cs"/>
                </a:rPr>
                <a:t> = % Very </a:t>
              </a:r>
              <a:r>
                <a:rPr kumimoji="0" lang="en-GB" sz="1000" b="0" i="0" u="none" strike="noStrike" kern="1200" cap="none" spc="0" normalizeH="0" baseline="0" noProof="0">
                  <a:ln>
                    <a:noFill/>
                  </a:ln>
                  <a:effectLst/>
                  <a:uLnTx/>
                  <a:uFillTx/>
                  <a:latin typeface="Arial"/>
                  <a:ea typeface="+mn-ea"/>
                  <a:cs typeface="+mn-cs"/>
                </a:rPr>
                <a:t>good</a:t>
              </a:r>
              <a:r>
                <a:rPr kumimoji="0" lang="en-GB" sz="1000" b="0" i="0" u="none" strike="noStrike" kern="1200" cap="none" spc="0" normalizeH="0" baseline="0" noProof="0">
                  <a:ln>
                    <a:noFill/>
                  </a:ln>
                  <a:solidFill>
                    <a:prstClr val="black"/>
                  </a:solidFill>
                  <a:effectLst/>
                  <a:uLnTx/>
                  <a:uFillTx/>
                  <a:latin typeface="Arial"/>
                  <a:ea typeface="+mn-ea"/>
                  <a:cs typeface="+mn-cs"/>
                </a:rPr>
                <a:t> + % Fairly good</a:t>
              </a:r>
            </a:p>
          </p:txBody>
        </p:sp>
      </p:grpSp>
      <p:graphicFrame>
        <p:nvGraphicFramePr>
          <p:cNvPr id="3" name="D_6351f44c3c358614">
            <a:extLst>
              <a:ext uri="{FF2B5EF4-FFF2-40B4-BE49-F238E27FC236}">
                <a16:creationId xmlns:a16="http://schemas.microsoft.com/office/drawing/2014/main" id="{1BD5D924-13DF-C7F3-FD19-8E2A13E22540}"/>
              </a:ext>
            </a:extLst>
          </p:cNvPr>
          <p:cNvGraphicFramePr/>
          <p:nvPr>
            <p:extLst>
              <p:ext uri="{D42A27DB-BD31-4B8C-83A1-F6EECF244321}">
                <p14:modId xmlns:p14="http://schemas.microsoft.com/office/powerpoint/2010/main" val="2871641347"/>
              </p:ext>
            </p:extLst>
          </p:nvPr>
        </p:nvGraphicFramePr>
        <p:xfrm>
          <a:off x="6241110" y="3633333"/>
          <a:ext cx="5537568" cy="140542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 name="D_a99bf0ecebbd0614">
            <a:extLst>
              <a:ext uri="{FF2B5EF4-FFF2-40B4-BE49-F238E27FC236}">
                <a16:creationId xmlns:a16="http://schemas.microsoft.com/office/drawing/2014/main" id="{886E861B-2E78-C3E6-ACC0-C829D7CDA358}"/>
              </a:ext>
            </a:extLst>
          </p:cNvPr>
          <p:cNvGraphicFramePr/>
          <p:nvPr>
            <p:extLst>
              <p:ext uri="{D42A27DB-BD31-4B8C-83A1-F6EECF244321}">
                <p14:modId xmlns:p14="http://schemas.microsoft.com/office/powerpoint/2010/main" val="1554516835"/>
              </p:ext>
            </p:extLst>
          </p:nvPr>
        </p:nvGraphicFramePr>
        <p:xfrm>
          <a:off x="6250357" y="5616296"/>
          <a:ext cx="5562487" cy="617300"/>
        </p:xfrm>
        <a:graphic>
          <a:graphicData uri="http://schemas.openxmlformats.org/drawingml/2006/chart">
            <c:chart xmlns:c="http://schemas.openxmlformats.org/drawingml/2006/chart" xmlns:r="http://schemas.openxmlformats.org/officeDocument/2006/relationships" r:id="rId11"/>
          </a:graphicData>
        </a:graphic>
      </p:graphicFrame>
      <p:sp>
        <p:nvSpPr>
          <p:cNvPr id="15" name="Rectangle 14">
            <a:extLst>
              <a:ext uri="{FF2B5EF4-FFF2-40B4-BE49-F238E27FC236}">
                <a16:creationId xmlns:a16="http://schemas.microsoft.com/office/drawing/2014/main" id="{B8A8D513-A36B-8EA8-8700-63DD61F54BFD}"/>
              </a:ext>
              <a:ext uri="{C183D7F6-B498-43B3-948B-1728B52AA6E4}">
                <adec:decorative xmlns:adec="http://schemas.microsoft.com/office/drawing/2017/decorative" val="1"/>
              </a:ext>
            </a:extLst>
          </p:cNvPr>
          <p:cNvSpPr/>
          <p:nvPr/>
        </p:nvSpPr>
        <p:spPr bwMode="gray">
          <a:xfrm>
            <a:off x="6182281" y="5178044"/>
            <a:ext cx="5608936" cy="1072677"/>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DF583DAA-54BA-A883-D6B3-24446F039B1C}"/>
              </a:ext>
              <a:ext uri="{C183D7F6-B498-43B3-948B-1728B52AA6E4}">
                <adec:decorative xmlns:adec="http://schemas.microsoft.com/office/drawing/2017/decorative" val="1"/>
              </a:ext>
            </a:extLst>
          </p:cNvPr>
          <p:cNvSpPr/>
          <p:nvPr/>
        </p:nvSpPr>
        <p:spPr>
          <a:xfrm>
            <a:off x="6279781" y="5087583"/>
            <a:ext cx="3620574" cy="510103"/>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endParaRPr lang="en-GB" sz="1600" b="1">
              <a:solidFill>
                <a:schemeClr val="bg2"/>
              </a:solidFill>
            </a:endParaRPr>
          </a:p>
          <a:p>
            <a:pPr>
              <a:lnSpc>
                <a:spcPct val="110000"/>
              </a:lnSpc>
            </a:pPr>
            <a:r>
              <a:rPr lang="en-GB" sz="1400" b="1">
                <a:solidFill>
                  <a:schemeClr val="tx1"/>
                </a:solidFill>
              </a:rPr>
              <a:t>Is your gender identity the same as the sex you were registered at birth?</a:t>
            </a:r>
          </a:p>
          <a:p>
            <a:pPr>
              <a:lnSpc>
                <a:spcPct val="110000"/>
              </a:lnSpc>
            </a:pPr>
            <a:endParaRPr lang="en-GB" sz="1600" b="1">
              <a:solidFill>
                <a:schemeClr val="bg2"/>
              </a:solidFill>
            </a:endParaRPr>
          </a:p>
        </p:txBody>
      </p:sp>
      <p:sp>
        <p:nvSpPr>
          <p:cNvPr id="19" name="Rectangle 18">
            <a:extLst>
              <a:ext uri="{FF2B5EF4-FFF2-40B4-BE49-F238E27FC236}">
                <a16:creationId xmlns:a16="http://schemas.microsoft.com/office/drawing/2014/main" id="{F1E82C93-C327-7706-32D1-48AEAA024A59}"/>
              </a:ext>
              <a:ext uri="{C183D7F6-B498-43B3-948B-1728B52AA6E4}">
                <adec:decorative xmlns:adec="http://schemas.microsoft.com/office/drawing/2017/decorative" val="1"/>
              </a:ext>
            </a:extLst>
          </p:cNvPr>
          <p:cNvSpPr/>
          <p:nvPr/>
        </p:nvSpPr>
        <p:spPr>
          <a:xfrm>
            <a:off x="6279781" y="3437172"/>
            <a:ext cx="4514541" cy="313812"/>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dirty="0">
                <a:solidFill>
                  <a:schemeClr val="tx1"/>
                </a:solidFill>
              </a:rPr>
              <a:t>Which of the following best describes you?</a:t>
            </a:r>
          </a:p>
        </p:txBody>
      </p:sp>
      <p:sp>
        <p:nvSpPr>
          <p:cNvPr id="10" name="D_1fb5573bcfad8614">
            <a:extLst>
              <a:ext uri="{FF2B5EF4-FFF2-40B4-BE49-F238E27FC236}">
                <a16:creationId xmlns:a16="http://schemas.microsoft.com/office/drawing/2014/main" id="{3EC023FB-0FA8-011D-DF3D-D6B301E5CE61}"/>
              </a:ext>
            </a:extLst>
          </p:cNvPr>
          <p:cNvSpPr txBox="1"/>
          <p:nvPr/>
        </p:nvSpPr>
        <p:spPr>
          <a:xfrm>
            <a:off x="445304" y="628922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didn't want or need this' have been excluded. (Type 2, ICS (676))</a:t>
            </a:r>
            <a:endParaRPr lang="en-GB" sz="1000" b="0" dirty="0">
              <a:solidFill>
                <a:schemeClr val="tx1"/>
              </a:solidFill>
              <a:latin typeface="+mn-lt"/>
            </a:endParaRPr>
          </a:p>
        </p:txBody>
      </p:sp>
    </p:spTree>
    <p:extLst>
      <p:ext uri="{BB962C8B-B14F-4D97-AF65-F5344CB8AC3E}">
        <p14:creationId xmlns:p14="http://schemas.microsoft.com/office/powerpoint/2010/main" val="89086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psos logo">
            <a:extLst>
              <a:ext uri="{FF2B5EF4-FFF2-40B4-BE49-F238E27FC236}">
                <a16:creationId xmlns:a16="http://schemas.microsoft.com/office/drawing/2014/main" id="{8654CDB0-A636-43EB-A876-2FDDF436E1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3" name="Picture 2" descr="NHS logo">
            <a:extLst>
              <a:ext uri="{FF2B5EF4-FFF2-40B4-BE49-F238E27FC236}">
                <a16:creationId xmlns:a16="http://schemas.microsoft.com/office/drawing/2014/main" id="{4C31B3ED-5FC5-602D-575F-522D552DD771}"/>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5" name="Title1">
            <a:extLst>
              <a:ext uri="{FF2B5EF4-FFF2-40B4-BE49-F238E27FC236}">
                <a16:creationId xmlns:a16="http://schemas.microsoft.com/office/drawing/2014/main" id="{4125DF8E-5186-9435-6528-80FF9ED90921}"/>
              </a:ext>
            </a:extLst>
          </p:cNvPr>
          <p:cNvSpPr txBox="1">
            <a:spLocks/>
          </p:cNvSpPr>
          <p:nvPr/>
        </p:nvSpPr>
        <p:spPr>
          <a:xfrm>
            <a:off x="297532" y="1427261"/>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a:solidFill>
                  <a:prstClr val="white"/>
                </a:solidFill>
                <a:latin typeface="Arial Black" panose="020B0A04020102020204" pitchFamily="34" charset="0"/>
              </a:rPr>
              <a:t>National Diabetes Experience Survey</a:t>
            </a:r>
            <a:br>
              <a:rPr lang="en-GB" sz="4400" b="0">
                <a:solidFill>
                  <a:prstClr val="white"/>
                </a:solidFill>
                <a:latin typeface="Arial Black" panose="020B0A04020102020204" pitchFamily="34" charset="0"/>
              </a:rPr>
            </a:br>
            <a:endParaRPr lang="en-GB" sz="3100" b="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a:solidFill>
                  <a:prstClr val="white"/>
                </a:solidFill>
                <a:latin typeface="Arial" panose="020B0604020202020204" pitchFamily="34" charset="0"/>
                <a:cs typeface="Arial" panose="020B0604020202020204" pitchFamily="34" charset="0"/>
              </a:rPr>
              <a:t>Find out more</a:t>
            </a:r>
          </a:p>
          <a:p>
            <a:pPr>
              <a:lnSpc>
                <a:spcPct val="110000"/>
              </a:lnSpc>
              <a:spcBef>
                <a:spcPts val="0"/>
              </a:spcBef>
              <a:defRPr/>
            </a:pPr>
            <a:endParaRPr lang="en-GB" sz="3100" b="0">
              <a:solidFill>
                <a:prstClr val="white"/>
              </a:solidFill>
              <a:latin typeface="Arial" panose="020B0604020202020204" pitchFamily="34" charset="0"/>
              <a:cs typeface="Arial" panose="020B0604020202020204" pitchFamily="34" charset="0"/>
            </a:endParaRPr>
          </a:p>
          <a:p>
            <a:pPr>
              <a:lnSpc>
                <a:spcPct val="110000"/>
              </a:lnSpc>
              <a:spcBef>
                <a:spcPts val="0"/>
              </a:spcBef>
              <a:defRPr/>
            </a:pPr>
            <a:endParaRPr lang="en-GB" sz="3100" b="0">
              <a:solidFill>
                <a:prstClr val="black"/>
              </a:solidFill>
              <a:latin typeface="Arial"/>
            </a:endParaRPr>
          </a:p>
        </p:txBody>
      </p:sp>
    </p:spTree>
    <p:extLst>
      <p:ext uri="{BB962C8B-B14F-4D97-AF65-F5344CB8AC3E}">
        <p14:creationId xmlns:p14="http://schemas.microsoft.com/office/powerpoint/2010/main" val="194152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a16="http://schemas.microsoft.com/office/drawing/2014/main"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32F46B-9299-4773-AF5D-74A127CF65B2}"/>
              </a:ext>
            </a:extLst>
          </p:cNvPr>
          <p:cNvSpPr>
            <a:spLocks noGrp="1"/>
          </p:cNvSpPr>
          <p:nvPr>
            <p:ph type="title"/>
          </p:nvPr>
        </p:nvSpPr>
        <p:spPr>
          <a:xfrm>
            <a:off x="450000" y="313428"/>
            <a:ext cx="9608400" cy="775597"/>
          </a:xfrm>
        </p:spPr>
        <p:txBody>
          <a:bodyPr/>
          <a:lstStyle/>
          <a:p>
            <a:r>
              <a:rPr lang="en-GB"/>
              <a:t>Find out more</a:t>
            </a:r>
          </a:p>
        </p:txBody>
      </p:sp>
      <p:sp>
        <p:nvSpPr>
          <p:cNvPr id="9" name="Slide Number Placeholder 8">
            <a:extLst>
              <a:ext uri="{FF2B5EF4-FFF2-40B4-BE49-F238E27FC236}">
                <a16:creationId xmlns:a16="http://schemas.microsoft.com/office/drawing/2014/main" id="{A61956E4-391B-413B-8F7F-884D411E04FC}"/>
              </a:ext>
              <a:ext uri="{C183D7F6-B498-43B3-948B-1728B52AA6E4}">
                <adec:decorative xmlns:adec="http://schemas.microsoft.com/office/drawing/2017/decorative" val="1"/>
              </a:ext>
            </a:extLst>
          </p:cNvPr>
          <p:cNvSpPr>
            <a:spLocks noGrp="1"/>
          </p:cNvSpPr>
          <p:nvPr>
            <p:ph type="sldNum" sz="quarter" idx="4"/>
          </p:nvPr>
        </p:nvSpPr>
        <p:spPr>
          <a:xfrm>
            <a:off x="450000" y="6279028"/>
            <a:ext cx="304370" cy="365125"/>
          </a:xfrm>
        </p:spPr>
        <p:txBody>
          <a:bodyPr/>
          <a:lstStyle/>
          <a:p>
            <a:fld id="{D61AABEC-672F-4B68-B914-690DA978312C}" type="slidenum">
              <a:rPr lang="en-GB" smtClean="0"/>
              <a:pPr/>
              <a:t>46</a:t>
            </a:fld>
            <a:r>
              <a:rPr lang="en-GB"/>
              <a:t>  </a:t>
            </a:r>
          </a:p>
        </p:txBody>
      </p:sp>
      <p:sp>
        <p:nvSpPr>
          <p:cNvPr id="7" name="Content Placeholder 5">
            <a:extLst>
              <a:ext uri="{FF2B5EF4-FFF2-40B4-BE49-F238E27FC236}">
                <a16:creationId xmlns:a16="http://schemas.microsoft.com/office/drawing/2014/main" id="{1E408FBF-6B1A-4CC4-A584-8B78B46EF730}"/>
              </a:ext>
            </a:extLst>
          </p:cNvPr>
          <p:cNvSpPr txBox="1">
            <a:spLocks/>
          </p:cNvSpPr>
          <p:nvPr/>
        </p:nvSpPr>
        <p:spPr>
          <a:xfrm>
            <a:off x="202082" y="671718"/>
            <a:ext cx="7642479" cy="5345620"/>
          </a:xfrm>
          <a:prstGeom prst="rect">
            <a:avLst/>
          </a:prstGeom>
          <a:ln w="28575">
            <a:noFill/>
          </a:ln>
        </p:spPr>
        <p:txBody>
          <a:bodyPr lIns="0" tIns="0" rIns="0" bIns="0" numCol="1" spcCol="360000" anchor="ctr"/>
          <a:lstStyle>
            <a:lvl1pPr marL="0" indent="0" algn="l" defTabSz="914400" rtl="0" eaLnBrk="1" latinLnBrk="0" hangingPunct="1">
              <a:lnSpc>
                <a:spcPct val="11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1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survey was sent to around </a:t>
            </a:r>
            <a:r>
              <a:rPr lang="en-GB" sz="1800" b="1" dirty="0">
                <a:solidFill>
                  <a:srgbClr val="005EB8"/>
                </a:solidFill>
                <a:ea typeface="Roboto" panose="02000000000000000000" pitchFamily="2" charset="0"/>
              </a:rPr>
              <a:t>108,895 people aged 18 or over living with type 1 or type 2 diabetes</a:t>
            </a:r>
            <a:r>
              <a:rPr lang="en-GB" sz="1800" dirty="0"/>
              <a:t>. </a:t>
            </a:r>
          </a:p>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overall national response rate to the survey is </a:t>
            </a:r>
            <a:r>
              <a:rPr lang="en-GB" sz="1800" b="1" dirty="0">
                <a:solidFill>
                  <a:srgbClr val="005EB8"/>
                </a:solidFill>
                <a:ea typeface="Roboto" panose="02000000000000000000" pitchFamily="2" charset="0"/>
              </a:rPr>
              <a:t>39%, </a:t>
            </a:r>
            <a:r>
              <a:rPr lang="en-GB" sz="1800" dirty="0"/>
              <a:t>based on </a:t>
            </a:r>
            <a:r>
              <a:rPr lang="en-GB" sz="1800" b="1" dirty="0">
                <a:solidFill>
                  <a:srgbClr val="005EB8"/>
                </a:solidFill>
                <a:ea typeface="Roboto" panose="02000000000000000000" pitchFamily="2" charset="0"/>
              </a:rPr>
              <a:t>42,502</a:t>
            </a:r>
            <a:r>
              <a:rPr lang="en-GB" sz="1800" dirty="0"/>
              <a:t> completed surveys. </a:t>
            </a:r>
          </a:p>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Go to </a:t>
            </a:r>
            <a:r>
              <a:rPr lang="en-GB" sz="1800" b="1" dirty="0">
                <a:cs typeface="Segoe UI" panose="020B0502040204020203" pitchFamily="34" charset="0"/>
                <a:hlinkClick r:id="rId3"/>
              </a:rPr>
              <a:t>https://diabetessurvey.co.uk/latest-results</a:t>
            </a:r>
            <a:r>
              <a:rPr lang="en-GB" sz="1800" b="1" dirty="0">
                <a:cs typeface="Segoe UI" panose="020B0502040204020203" pitchFamily="34" charset="0"/>
              </a:rPr>
              <a:t> </a:t>
            </a:r>
            <a:r>
              <a:rPr lang="en-GB" sz="1800" dirty="0">
                <a:cs typeface="Segoe UI" panose="020B0502040204020203" pitchFamily="34" charset="0"/>
              </a:rPr>
              <a:t>for:</a:t>
            </a:r>
          </a:p>
          <a:p>
            <a:pPr marL="915988" lvl="2"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cs typeface="Segoe UI" panose="020B0502040204020203" pitchFamily="34" charset="0"/>
              </a:rPr>
              <a:t>The ICS specific tables which can be used for additional analysis.</a:t>
            </a:r>
            <a:endParaRPr lang="en-GB" sz="1800" dirty="0"/>
          </a:p>
          <a:p>
            <a:pPr marL="915988" lvl="2"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Technical Annex. This provides further information about the methodology and technical information including questionnaire design, sampling, communication with people taking part, data collection, data analysis, definitions of terms used in this output, response rates and reporting. </a:t>
            </a:r>
          </a:p>
        </p:txBody>
      </p:sp>
      <p:sp>
        <p:nvSpPr>
          <p:cNvPr id="6" name="Rectangle: Top Corners Rounded 5">
            <a:extLst>
              <a:ext uri="{FF2B5EF4-FFF2-40B4-BE49-F238E27FC236}">
                <a16:creationId xmlns:a16="http://schemas.microsoft.com/office/drawing/2014/main" id="{DA4087C3-5B3A-4FC6-BA63-309D9C68B863}"/>
              </a:ext>
              <a:ext uri="{C183D7F6-B498-43B3-948B-1728B52AA6E4}">
                <adec:decorative xmlns:adec="http://schemas.microsoft.com/office/drawing/2017/decorative" val="1"/>
              </a:ext>
            </a:extLst>
          </p:cNvPr>
          <p:cNvSpPr/>
          <p:nvPr/>
        </p:nvSpPr>
        <p:spPr bwMode="auto">
          <a:xfrm rot="16200000">
            <a:off x="7754342" y="1473854"/>
            <a:ext cx="4838701" cy="4010027"/>
          </a:xfrm>
          <a:prstGeom prst="round2SameRect">
            <a:avLst/>
          </a:prstGeom>
          <a:solidFill>
            <a:srgbClr val="005EB8"/>
          </a:solidFill>
          <a:ln w="9525" cap="flat" cmpd="sng" algn="ctr">
            <a:solidFill>
              <a:srgbClr val="005EB8"/>
            </a:solidFill>
            <a:prstDash val="solid"/>
            <a:round/>
            <a:headEnd type="none" w="med" len="med"/>
            <a:tailEnd type="none" w="med" len="med"/>
          </a:ln>
          <a:effectLst/>
        </p:spPr>
        <p:txBody>
          <a:bodyPr vert="horz" wrap="square" lIns="108000" tIns="180000" rIns="108000" bIns="180000" numCol="1" rtlCol="0" anchor="t" anchorCtr="0" compatLnSpc="1">
            <a:prstTxWarp prst="textNoShape">
              <a:avLst/>
            </a:prstTxWarp>
            <a:noAutofit/>
          </a:bodyPr>
          <a:lstStyle/>
          <a:p>
            <a:pPr marR="0" algn="l" defTabSz="914400" rtl="0" eaLnBrk="1" fontAlgn="base" latinLnBrk="0" hangingPunct="1">
              <a:lnSpc>
                <a:spcPct val="100000"/>
              </a:lnSpc>
              <a:spcBef>
                <a:spcPct val="0"/>
              </a:spcBef>
              <a:spcAft>
                <a:spcPct val="0"/>
              </a:spcAft>
              <a:buClrTx/>
              <a:buSzTx/>
              <a:tabLst/>
            </a:pPr>
            <a:endParaRPr kumimoji="0" lang="en-GB" sz="1800" b="0" i="0" u="none" strike="noStrike" cap="none" normalizeH="0" baseline="0">
              <a:ln>
                <a:noFill/>
              </a:ln>
              <a:solidFill>
                <a:schemeClr val="bg1"/>
              </a:solidFill>
              <a:effectLst/>
              <a:latin typeface="Arial" charset="0"/>
            </a:endParaRPr>
          </a:p>
        </p:txBody>
      </p:sp>
      <p:pic>
        <p:nvPicPr>
          <p:cNvPr id="3" name="Picture 2">
            <a:extLst>
              <a:ext uri="{FF2B5EF4-FFF2-40B4-BE49-F238E27FC236}">
                <a16:creationId xmlns:a16="http://schemas.microsoft.com/office/drawing/2014/main" id="{B00CC3F0-4697-6D29-CF6A-A3701CE02D10}"/>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F101004-3580-0459-CCA7-B104A31A82F8}"/>
              </a:ext>
            </a:extLst>
          </p:cNvPr>
          <p:cNvSpPr txBox="1"/>
          <p:nvPr/>
        </p:nvSpPr>
        <p:spPr>
          <a:xfrm>
            <a:off x="7891124" y="1658355"/>
            <a:ext cx="4334552" cy="3074752"/>
          </a:xfrm>
          <a:prstGeom prst="rect">
            <a:avLst/>
          </a:prstGeom>
          <a:noFill/>
        </p:spPr>
        <p:txBody>
          <a:bodyPr wrap="square" lIns="0" tIns="0" rIns="0" bIns="0" rtlCol="0">
            <a:spAutoFit/>
          </a:bodyPr>
          <a:lstStyle/>
          <a:p>
            <a:pPr marL="447675">
              <a:lnSpc>
                <a:spcPct val="112000"/>
              </a:lnSpc>
              <a:spcBef>
                <a:spcPts val="300"/>
              </a:spcBef>
              <a:spcAft>
                <a:spcPts val="300"/>
              </a:spcAft>
            </a:pPr>
            <a:r>
              <a:rPr lang="en-GB" b="1" dirty="0">
                <a:solidFill>
                  <a:schemeClr val="bg1"/>
                </a:solidFill>
              </a:rPr>
              <a:t>Contact Ipsos at </a:t>
            </a:r>
            <a:r>
              <a:rPr lang="en-GB" b="1" dirty="0">
                <a:solidFill>
                  <a:schemeClr val="bg1"/>
                </a:solidFill>
                <a:hlinkClick r:id="rId5">
                  <a:extLst>
                    <a:ext uri="{A12FA001-AC4F-418D-AE19-62706E023703}">
                      <ahyp:hlinkClr xmlns:ahyp="http://schemas.microsoft.com/office/drawing/2018/hyperlinkcolor" val="tx"/>
                    </a:ext>
                  </a:extLst>
                </a:hlinkClick>
              </a:rPr>
              <a:t>diabetessurvey@ipsos.com</a:t>
            </a:r>
            <a:r>
              <a:rPr lang="en-GB" b="1" dirty="0">
                <a:solidFill>
                  <a:schemeClr val="bg1"/>
                </a:solidFill>
              </a:rPr>
              <a:t> to:</a:t>
            </a:r>
          </a:p>
          <a:p>
            <a:pPr marL="447675">
              <a:lnSpc>
                <a:spcPct val="112000"/>
              </a:lnSpc>
              <a:spcBef>
                <a:spcPts val="300"/>
              </a:spcBef>
              <a:spcAft>
                <a:spcPts val="300"/>
              </a:spcAft>
            </a:pPr>
            <a:endParaRPr lang="en-GB" b="1" dirty="0">
              <a:solidFill>
                <a:schemeClr val="bg1"/>
              </a:solidFill>
            </a:endParaRPr>
          </a:p>
          <a:p>
            <a:pPr marL="733425" indent="-285750">
              <a:lnSpc>
                <a:spcPct val="112000"/>
              </a:lnSpc>
              <a:spcBef>
                <a:spcPts val="300"/>
              </a:spcBef>
              <a:spcAft>
                <a:spcPts val="300"/>
              </a:spcAft>
              <a:buFont typeface="Arial" panose="020B0604020202020204" pitchFamily="34" charset="0"/>
              <a:buChar char="•"/>
            </a:pPr>
            <a:r>
              <a:rPr lang="en-GB" b="1" dirty="0">
                <a:solidFill>
                  <a:schemeClr val="bg1"/>
                </a:solidFill>
              </a:rPr>
              <a:t>Request further information about the National Diabetes Experience Survey</a:t>
            </a:r>
          </a:p>
          <a:p>
            <a:pPr marL="733425" indent="-285750">
              <a:lnSpc>
                <a:spcPct val="112000"/>
              </a:lnSpc>
              <a:spcBef>
                <a:spcPts val="300"/>
              </a:spcBef>
              <a:spcAft>
                <a:spcPts val="300"/>
              </a:spcAft>
              <a:buFont typeface="Arial" panose="020B0604020202020204" pitchFamily="34" charset="0"/>
              <a:buChar char="•"/>
            </a:pPr>
            <a:r>
              <a:rPr lang="en-GB" b="1" dirty="0">
                <a:solidFill>
                  <a:schemeClr val="bg1"/>
                </a:solidFill>
              </a:rPr>
              <a:t>Share feedback on this slide pack.</a:t>
            </a:r>
          </a:p>
          <a:p>
            <a:pPr marL="733425" indent="-285750">
              <a:lnSpc>
                <a:spcPct val="112000"/>
              </a:lnSpc>
              <a:spcBef>
                <a:spcPts val="300"/>
              </a:spcBef>
              <a:spcAft>
                <a:spcPts val="300"/>
              </a:spcAft>
              <a:buFont typeface="Arial" panose="020B0604020202020204" pitchFamily="34" charset="0"/>
              <a:buChar char="•"/>
            </a:pPr>
            <a:endParaRPr lang="en-GB" b="1" dirty="0">
              <a:solidFill>
                <a:schemeClr val="bg1"/>
              </a:solidFill>
            </a:endParaRPr>
          </a:p>
        </p:txBody>
      </p:sp>
    </p:spTree>
    <p:extLst>
      <p:ext uri="{BB962C8B-B14F-4D97-AF65-F5344CB8AC3E}">
        <p14:creationId xmlns:p14="http://schemas.microsoft.com/office/powerpoint/2010/main" val="307568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a14="http://schemas.microsoft.com/office/drawing/2010/main" xmlns:adec="http://schemas.microsoft.com/office/drawing/2017/decorative" xmlns:a16="http://schemas.microsoft.com/office/drawing/2014/main"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450000" y="397170"/>
            <a:ext cx="10681420" cy="775597"/>
          </a:xfrm>
        </p:spPr>
        <p:txBody>
          <a:bodyPr/>
          <a:lstStyle/>
          <a:p>
            <a:r>
              <a:rPr lang="en-GB" sz="3200"/>
              <a:t>How to use this report </a:t>
            </a:r>
          </a:p>
        </p:txBody>
      </p:sp>
      <p:sp>
        <p:nvSpPr>
          <p:cNvPr id="18" name="Rectangle 17">
            <a:extLst>
              <a:ext uri="{FF2B5EF4-FFF2-40B4-BE49-F238E27FC236}">
                <a16:creationId xmlns:a16="http://schemas.microsoft.com/office/drawing/2014/main" id="{E326E20B-337E-3594-7295-F3937C11E628}"/>
              </a:ext>
            </a:extLst>
          </p:cNvPr>
          <p:cNvSpPr/>
          <p:nvPr/>
        </p:nvSpPr>
        <p:spPr>
          <a:xfrm>
            <a:off x="401372" y="2029985"/>
            <a:ext cx="11403745" cy="1844670"/>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4000"/>
              </a:lnSpc>
              <a:spcBef>
                <a:spcPts val="400"/>
              </a:spcBef>
              <a:spcAft>
                <a:spcPts val="100"/>
              </a:spcAft>
              <a:buClr>
                <a:srgbClr val="005EB8"/>
              </a:buClr>
              <a:buSzPct val="150000"/>
              <a:buFontTx/>
              <a:buNone/>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 data in this slide pack can be used to help to improve diabetes services in your ICS, in the following ways: </a:t>
            </a:r>
          </a:p>
          <a:p>
            <a:pPr marL="171450" indent="-171450">
              <a:lnSpc>
                <a:spcPct val="114000"/>
              </a:lnSpc>
              <a:spcBef>
                <a:spcPts val="400"/>
              </a:spcBef>
              <a:spcAft>
                <a:spcPts val="100"/>
              </a:spcAft>
              <a:buClr>
                <a:srgbClr val="005EB8"/>
              </a:buClr>
              <a:buSzPct val="150000"/>
              <a:buFont typeface="Arial" panose="020B0604020202020204" pitchFamily="34" charset="0"/>
              <a:buChar char="•"/>
              <a:defRPr/>
            </a:pPr>
            <a:r>
              <a:rPr lang="en-GB" sz="1200" b="1" dirty="0">
                <a:solidFill>
                  <a:schemeClr val="tx1"/>
                </a:solidFill>
              </a:rPr>
              <a:t>Understanding the experience of diabetes service users in your ICS. </a:t>
            </a:r>
            <a:r>
              <a:rPr lang="en-GB" sz="1200" dirty="0">
                <a:solidFill>
                  <a:schemeClr val="tx1"/>
                </a:solidFill>
              </a:rPr>
              <a:t>The results allow you to understand the experience of people living with diabetes in your ICS, and how experiences can vary by different subgroups. </a:t>
            </a:r>
          </a:p>
          <a:p>
            <a:pPr marL="171450" indent="-171450">
              <a:lnSpc>
                <a:spcPct val="114000"/>
              </a:lnSpc>
              <a:spcBef>
                <a:spcPts val="400"/>
              </a:spcBef>
              <a:spcAft>
                <a:spcPts val="100"/>
              </a:spcAft>
              <a:buClr>
                <a:srgbClr val="005EB8"/>
              </a:buClr>
              <a:buSzPct val="150000"/>
              <a:buFont typeface="Arial" panose="020B0604020202020204" pitchFamily="34" charset="0"/>
              <a:buChar char="•"/>
              <a:defRPr/>
            </a:pPr>
            <a:r>
              <a:rPr kumimoji="0" lang="en-GB" sz="1200" b="1" i="0" u="none" strike="noStrike" kern="1200" cap="none" spc="0" normalizeH="0" baseline="0" noProof="0" dirty="0">
                <a:ln>
                  <a:noFill/>
                </a:ln>
                <a:solidFill>
                  <a:schemeClr val="tx1"/>
                </a:solidFill>
                <a:effectLst/>
                <a:uLnTx/>
                <a:uFillTx/>
                <a:latin typeface="Arial"/>
                <a:ea typeface="+mn-ea"/>
                <a:cs typeface="+mn-cs"/>
              </a:rPr>
              <a:t>Comparing ICS results with national results: </a:t>
            </a:r>
            <a:r>
              <a:rPr kumimoji="0" lang="en-GB" sz="1200" b="0" i="0" u="none" strike="noStrike" kern="1200" cap="none" spc="0" normalizeH="0" baseline="0" noProof="0" dirty="0">
                <a:ln>
                  <a:noFill/>
                </a:ln>
                <a:solidFill>
                  <a:schemeClr val="tx1"/>
                </a:solidFill>
                <a:effectLst/>
                <a:uLnTx/>
                <a:uFillTx/>
                <a:latin typeface="Arial"/>
                <a:ea typeface="+mn-ea"/>
                <a:cs typeface="+mn-cs"/>
              </a:rPr>
              <a:t>benchmarking of ICS results against the national results can provide context when interpreting results. The ICS may wish to focus on areas where it compares less favourably. </a:t>
            </a:r>
            <a:endParaRPr kumimoji="0" lang="en-GB" sz="1200" i="0" u="none" strike="noStrike" kern="1200" cap="none" spc="0" normalizeH="0" baseline="0" noProof="0" dirty="0">
              <a:ln>
                <a:noFill/>
              </a:ln>
              <a:solidFill>
                <a:schemeClr val="tx1"/>
              </a:solidFill>
              <a:effectLst/>
              <a:uLnTx/>
              <a:uFillTx/>
              <a:latin typeface="Arial"/>
              <a:ea typeface="+mn-ea"/>
              <a:cs typeface="+mn-cs"/>
            </a:endParaRPr>
          </a:p>
          <a:p>
            <a:pPr>
              <a:lnSpc>
                <a:spcPct val="114000"/>
              </a:lnSpc>
              <a:spcBef>
                <a:spcPts val="400"/>
              </a:spcBef>
              <a:spcAft>
                <a:spcPts val="100"/>
              </a:spcAft>
              <a:buClr>
                <a:srgbClr val="005EB8"/>
              </a:buClr>
              <a:buSzPct val="150000"/>
              <a:defRPr/>
            </a:pPr>
            <a:r>
              <a:rPr lang="en-GB" sz="1200" dirty="0">
                <a:solidFill>
                  <a:schemeClr val="tx1"/>
                </a:solidFill>
              </a:rPr>
              <a:t>For further advice on how you can use insight to continually improve please see NHS Impact pages </a:t>
            </a:r>
            <a:r>
              <a:rPr lang="en-GB" sz="1200" dirty="0">
                <a:solidFill>
                  <a:prstClr val="black"/>
                </a:solidFill>
                <a:hlinkClick r:id="rId3"/>
              </a:rPr>
              <a:t>here</a:t>
            </a:r>
            <a:r>
              <a:rPr lang="en-GB" sz="1200" dirty="0">
                <a:solidFill>
                  <a:prstClr val="black"/>
                </a:solidFill>
              </a:rPr>
              <a:t> </a:t>
            </a:r>
            <a:r>
              <a:rPr lang="en-GB" sz="1200" dirty="0">
                <a:solidFill>
                  <a:schemeClr val="tx1"/>
                </a:solidFill>
              </a:rPr>
              <a:t>as well the National Quality Board’s improving experience of care guidance </a:t>
            </a:r>
            <a:r>
              <a:rPr lang="en-GB" sz="1200" dirty="0">
                <a:solidFill>
                  <a:prstClr val="black"/>
                </a:solidFill>
                <a:latin typeface="Arial"/>
                <a:hlinkClick r:id="rId4"/>
              </a:rPr>
              <a:t>here</a:t>
            </a:r>
            <a:r>
              <a:rPr lang="en-GB" sz="1200" dirty="0">
                <a:solidFill>
                  <a:prstClr val="black"/>
                </a:solidFill>
                <a:latin typeface="Arial"/>
              </a:rPr>
              <a:t>.</a:t>
            </a:r>
            <a:endParaRPr kumimoji="0" lang="en-GB" sz="13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2" name="Picture 1">
            <a:extLst>
              <a:ext uri="{FF2B5EF4-FFF2-40B4-BE49-F238E27FC236}">
                <a16:creationId xmlns:a16="http://schemas.microsoft.com/office/drawing/2014/main" id="{0DC5FB51-F330-6FCB-44A9-2AE223334530}"/>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8C9BB792-54CC-67DF-72D5-C13D52958AB8}"/>
              </a:ext>
            </a:extLst>
          </p:cNvPr>
          <p:cNvSpPr/>
          <p:nvPr/>
        </p:nvSpPr>
        <p:spPr>
          <a:xfrm>
            <a:off x="386882" y="1544275"/>
            <a:ext cx="3361772" cy="485710"/>
          </a:xfrm>
          <a:prstGeom prst="rect">
            <a:avLst/>
          </a:prstGeom>
          <a:solidFill>
            <a:srgbClr val="005EB8"/>
          </a:solidFill>
          <a:ln w="158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mn-cs"/>
              </a:rPr>
              <a:t>Ways to use this data</a:t>
            </a:r>
          </a:p>
        </p:txBody>
      </p:sp>
      <p:sp>
        <p:nvSpPr>
          <p:cNvPr id="9" name="Rectangle 8">
            <a:extLst>
              <a:ext uri="{FF2B5EF4-FFF2-40B4-BE49-F238E27FC236}">
                <a16:creationId xmlns:a16="http://schemas.microsoft.com/office/drawing/2014/main" id="{2D2D8E36-B811-7997-E96B-5121AE279F27}"/>
              </a:ext>
            </a:extLst>
          </p:cNvPr>
          <p:cNvSpPr/>
          <p:nvPr/>
        </p:nvSpPr>
        <p:spPr>
          <a:xfrm>
            <a:off x="401372" y="4400550"/>
            <a:ext cx="11403745" cy="1903037"/>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ctr" anchorCtr="0" forceAA="0" compatLnSpc="1">
            <a:prstTxWarp prst="textNoShape">
              <a:avLst/>
            </a:prstTxWarp>
            <a:noAutofit/>
          </a:bodyPr>
          <a:lstStyle/>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 number of participants providing a response is stated for each question (the unweighted base).</a:t>
            </a:r>
          </a:p>
          <a:p>
            <a:pPr marL="355600" indent="-268288">
              <a:lnSpc>
                <a:spcPct val="114000"/>
              </a:lnSpc>
              <a:spcBef>
                <a:spcPts val="400"/>
              </a:spcBef>
              <a:buClr>
                <a:srgbClr val="005EB8"/>
              </a:buClr>
              <a:buSzPct val="150000"/>
              <a:buFont typeface="Arial" panose="020B0604020202020204" pitchFamily="34" charset="0"/>
              <a:buChar char="•"/>
              <a:defRPr/>
            </a:pPr>
            <a:r>
              <a:rPr kumimoji="0" lang="en-GB" sz="1200" i="0" u="none" strike="noStrike" kern="1200" cap="none" spc="0" normalizeH="0" baseline="0" noProof="0" dirty="0">
                <a:ln>
                  <a:noFill/>
                </a:ln>
                <a:solidFill>
                  <a:schemeClr val="tx1"/>
                </a:solidFill>
                <a:effectLst/>
                <a:uLnTx/>
                <a:uFillTx/>
                <a:latin typeface="Arial"/>
                <a:ea typeface="Roboto" panose="02000000000000000000" pitchFamily="2" charset="0"/>
                <a:cs typeface="+mn-cs"/>
              </a:rPr>
              <a:t>Weights have been applied </a:t>
            </a:r>
            <a:r>
              <a:rPr kumimoji="0" lang="en-GB" sz="1200" i="0" u="none" strike="noStrike" kern="1200" cap="none" spc="0" normalizeH="0" baseline="0" noProof="0" dirty="0">
                <a:ln>
                  <a:noFill/>
                </a:ln>
                <a:solidFill>
                  <a:schemeClr val="tx1"/>
                </a:solidFill>
                <a:effectLst/>
                <a:uLnTx/>
                <a:uFillTx/>
                <a:latin typeface="Arial"/>
                <a:ea typeface="+mn-ea"/>
                <a:cs typeface="+mn-cs"/>
              </a:rPr>
              <a:t>to </a:t>
            </a:r>
            <a:r>
              <a:rPr kumimoji="0" lang="en-GB" sz="1200" b="0" i="0" u="none" strike="noStrike" kern="1200" cap="none" spc="0" normalizeH="0" baseline="0" noProof="0" dirty="0">
                <a:ln>
                  <a:noFill/>
                </a:ln>
                <a:solidFill>
                  <a:schemeClr val="tx1"/>
                </a:solidFill>
                <a:effectLst/>
                <a:uLnTx/>
                <a:uFillTx/>
                <a:latin typeface="Arial"/>
                <a:ea typeface="+mn-ea"/>
                <a:cs typeface="+mn-cs"/>
              </a:rPr>
              <a:t>adjust the data to account for potential differences between the profile of eligible people and the people who complete a questionnaire. </a:t>
            </a: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lang="en-GB" sz="1200" dirty="0">
                <a:solidFill>
                  <a:schemeClr val="tx1"/>
                </a:solidFill>
                <a:latin typeface="Arial"/>
              </a:rPr>
              <a:t>Where </a:t>
            </a:r>
            <a:r>
              <a:rPr kumimoji="0" lang="en-GB" sz="1200" b="0" i="0" u="none" strike="noStrike" kern="1200" cap="none" spc="0" normalizeH="0" baseline="0" noProof="0" dirty="0">
                <a:ln>
                  <a:noFill/>
                </a:ln>
                <a:solidFill>
                  <a:schemeClr val="tx1"/>
                </a:solidFill>
                <a:effectLst/>
                <a:uLnTx/>
                <a:uFillTx/>
                <a:latin typeface="Arial"/>
                <a:ea typeface="+mn-ea"/>
                <a:cs typeface="+mn-cs"/>
              </a:rPr>
              <a:t>base sizes in some ICS areas are relatively small (less than 100), results should be treated with caution.</a:t>
            </a: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Not every question from the survey has been included in this report. Full survey results for your ICS are available here: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6"/>
              </a:rPr>
              <a:t>https://diabetessurvey.co.uk/latest-results</a:t>
            </a:r>
            <a:endParaRPr lang="en-GB" sz="1200" dirty="0">
              <a:solidFill>
                <a:schemeClr val="tx1"/>
              </a:solidFill>
              <a:latin typeface="Arial"/>
            </a:endParaRP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lang="en-GB" sz="1200" dirty="0">
                <a:solidFill>
                  <a:schemeClr val="tx1"/>
                </a:solidFill>
                <a:latin typeface="Arial"/>
              </a:rPr>
              <a:t>D</a:t>
            </a:r>
            <a:r>
              <a:rPr kumimoji="0" lang="en-GB" sz="1200" b="0" i="0" u="none" strike="noStrike" kern="1200" cap="none" spc="0" normalizeH="0" baseline="0" noProof="0" dirty="0" err="1">
                <a:ln>
                  <a:noFill/>
                </a:ln>
                <a:solidFill>
                  <a:schemeClr val="tx1"/>
                </a:solidFill>
                <a:effectLst/>
                <a:uLnTx/>
                <a:uFillTx/>
                <a:latin typeface="Arial"/>
                <a:ea typeface="+mn-ea"/>
                <a:cs typeface="+mn-cs"/>
              </a:rPr>
              <a:t>ata</a:t>
            </a:r>
            <a:r>
              <a:rPr kumimoji="0" lang="en-GB" sz="1200" b="0" i="0" u="none" strike="noStrike" kern="1200" cap="none" spc="0" normalizeH="0" baseline="0" noProof="0" dirty="0">
                <a:ln>
                  <a:noFill/>
                </a:ln>
                <a:solidFill>
                  <a:schemeClr val="tx1"/>
                </a:solidFill>
                <a:effectLst/>
                <a:uLnTx/>
                <a:uFillTx/>
                <a:latin typeface="Arial"/>
                <a:ea typeface="+mn-ea"/>
                <a:cs typeface="+mn-cs"/>
              </a:rPr>
              <a:t> users are encouraged to use the insights from the National Diabetes Experience Survey as one element of evidence, alongside local intelligence and other sources, when considering the experience of people living with diabetes to identify potential improvements.</a:t>
            </a:r>
          </a:p>
        </p:txBody>
      </p:sp>
      <p:sp>
        <p:nvSpPr>
          <p:cNvPr id="10" name="Rectangle 9">
            <a:extLst>
              <a:ext uri="{FF2B5EF4-FFF2-40B4-BE49-F238E27FC236}">
                <a16:creationId xmlns:a16="http://schemas.microsoft.com/office/drawing/2014/main" id="{8F87C8F7-2EBA-8669-E83E-22B045F09780}"/>
              </a:ext>
            </a:extLst>
          </p:cNvPr>
          <p:cNvSpPr/>
          <p:nvPr/>
        </p:nvSpPr>
        <p:spPr>
          <a:xfrm>
            <a:off x="386882" y="3923931"/>
            <a:ext cx="3361772" cy="48571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mn-cs"/>
              </a:rPr>
              <a:t>Key points to note</a:t>
            </a:r>
          </a:p>
        </p:txBody>
      </p:sp>
      <p:sp>
        <p:nvSpPr>
          <p:cNvPr id="14" name="TextBox 13">
            <a:extLst>
              <a:ext uri="{FF2B5EF4-FFF2-40B4-BE49-F238E27FC236}">
                <a16:creationId xmlns:a16="http://schemas.microsoft.com/office/drawing/2014/main" id="{EDE19BE7-26C0-AC3E-2264-E60CF3534102}"/>
              </a:ext>
            </a:extLst>
          </p:cNvPr>
          <p:cNvSpPr txBox="1"/>
          <p:nvPr/>
        </p:nvSpPr>
        <p:spPr>
          <a:xfrm>
            <a:off x="352746" y="979690"/>
            <a:ext cx="11389254" cy="562975"/>
          </a:xfrm>
          <a:prstGeom prst="rect">
            <a:avLst/>
          </a:prstGeom>
          <a:noFill/>
        </p:spPr>
        <p:txBody>
          <a:bodyPr wrap="square">
            <a:spAutoFit/>
          </a:bodyPr>
          <a:lstStyle/>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b="0" i="0" u="none" strike="noStrike" kern="1200" cap="none" spc="0" normalizeH="0" baseline="0" noProof="0">
                <a:ln>
                  <a:noFill/>
                </a:ln>
                <a:effectLst/>
                <a:uLnTx/>
                <a:uFillTx/>
                <a:latin typeface="Arial"/>
                <a:ea typeface="+mn-ea"/>
                <a:cs typeface="+mn-cs"/>
              </a:rPr>
              <a:t>This slide pack presents some of the </a:t>
            </a:r>
            <a:r>
              <a:rPr kumimoji="0" lang="en-GB" sz="1400" b="1" i="0" u="none" strike="noStrike" kern="1200" cap="none" spc="0" normalizeH="0" baseline="0" noProof="0">
                <a:ln>
                  <a:noFill/>
                </a:ln>
                <a:effectLst/>
                <a:uLnTx/>
                <a:uFillTx/>
                <a:latin typeface="Arial"/>
                <a:ea typeface="+mn-ea"/>
                <a:cs typeface="+mn-cs"/>
              </a:rPr>
              <a:t>key results</a:t>
            </a:r>
            <a:r>
              <a:rPr kumimoji="0" lang="en-GB" sz="1400" b="0" i="0" u="none" strike="noStrike" kern="1200" cap="none" spc="0" normalizeH="0" baseline="0" noProof="0">
                <a:ln>
                  <a:noFill/>
                </a:ln>
                <a:effectLst/>
                <a:uLnTx/>
                <a:uFillTx/>
                <a:latin typeface="Arial"/>
                <a:ea typeface="+mn-ea"/>
                <a:cs typeface="+mn-cs"/>
              </a:rPr>
              <a:t> for </a:t>
            </a:r>
            <a:r>
              <a:rPr kumimoji="0" lang="en-GB" sz="1400" b="1" i="0" u="none" strike="noStrike" kern="1200" cap="none" spc="0" normalizeH="0" baseline="0" noProof="0">
                <a:ln>
                  <a:noFill/>
                </a:ln>
                <a:effectLst/>
                <a:uLnTx/>
                <a:uFillTx/>
                <a:latin typeface="Arial"/>
                <a:ea typeface="+mn-ea"/>
                <a:cs typeface="+mn-cs"/>
              </a:rPr>
              <a:t>NORTH EAST AND NORTH CUMBRIA INTEGRATED CARE SYSTEM</a:t>
            </a:r>
            <a:r>
              <a:rPr kumimoji="0" lang="en-GB" sz="1400" b="0" i="0" u="none" strike="noStrike" kern="1200" cap="none" spc="0" normalizeH="0" baseline="0" noProof="0">
                <a:ln>
                  <a:noFill/>
                </a:ln>
                <a:effectLst/>
                <a:uLnTx/>
                <a:uFillTx/>
                <a:latin typeface="Arial"/>
                <a:ea typeface="+mn-ea"/>
                <a:cs typeface="+mn-cs"/>
              </a:rPr>
              <a:t>. In this ICS, </a:t>
            </a:r>
            <a:r>
              <a:rPr kumimoji="0" lang="en-GB" sz="1400" b="1" i="0" u="none" strike="noStrike" kern="1200" cap="none" spc="0" normalizeH="0" baseline="0" noProof="0">
                <a:ln>
                  <a:noFill/>
                </a:ln>
                <a:solidFill>
                  <a:srgbClr val="005EB8"/>
                </a:solidFill>
                <a:effectLst/>
                <a:uLnTx/>
                <a:uFillTx/>
                <a:latin typeface="Arial"/>
                <a:ea typeface="+mn-ea"/>
                <a:cs typeface="+mn-cs"/>
              </a:rPr>
              <a:t>3,065</a:t>
            </a:r>
            <a:r>
              <a:rPr kumimoji="0" lang="en-GB" sz="1400" b="0" i="0" u="none" strike="noStrike" kern="1200" cap="none" spc="0" normalizeH="0" baseline="0" noProof="0">
                <a:ln>
                  <a:noFill/>
                </a:ln>
                <a:effectLst/>
                <a:uLnTx/>
                <a:uFillTx/>
                <a:latin typeface="Arial"/>
                <a:ea typeface="+mn-ea"/>
                <a:cs typeface="+mn-cs"/>
              </a:rPr>
              <a:t> questionnaires were sent out, and </a:t>
            </a:r>
            <a:r>
              <a:rPr kumimoji="0" lang="en-GB" sz="1400" b="1" i="0" u="none" strike="noStrike" kern="1200" cap="none" spc="0" normalizeH="0" baseline="0" noProof="0">
                <a:ln>
                  <a:noFill/>
                </a:ln>
                <a:solidFill>
                  <a:srgbClr val="005EB8"/>
                </a:solidFill>
                <a:effectLst/>
                <a:uLnTx/>
                <a:uFillTx/>
                <a:latin typeface="Arial"/>
                <a:ea typeface="+mn-ea"/>
                <a:cs typeface="+mn-cs"/>
              </a:rPr>
              <a:t>1,254</a:t>
            </a:r>
            <a:r>
              <a:rPr kumimoji="0" lang="en-GB" sz="1400" b="0" i="0" u="none" strike="noStrike" kern="1200" cap="none" spc="0" normalizeH="0" baseline="0" noProof="0">
                <a:ln>
                  <a:noFill/>
                </a:ln>
                <a:effectLst/>
                <a:uLnTx/>
                <a:uFillTx/>
                <a:latin typeface="Arial"/>
                <a:ea typeface="+mn-ea"/>
                <a:cs typeface="+mn-cs"/>
              </a:rPr>
              <a:t> were returned completed. This represents a response rate of </a:t>
            </a:r>
            <a:r>
              <a:rPr kumimoji="0" lang="en-GB" sz="1400" b="1" i="0" u="none" strike="noStrike" kern="1200" cap="none" spc="0" normalizeH="0" baseline="0" noProof="0">
                <a:ln>
                  <a:noFill/>
                </a:ln>
                <a:solidFill>
                  <a:srgbClr val="005EB8"/>
                </a:solidFill>
                <a:effectLst/>
                <a:uLnTx/>
                <a:uFillTx/>
                <a:latin typeface="Arial"/>
                <a:ea typeface="+mn-ea"/>
                <a:cs typeface="+mn-cs"/>
              </a:rPr>
              <a:t>41%</a:t>
            </a:r>
            <a:r>
              <a:rPr kumimoji="0" lang="en-GB" sz="1400" b="0" i="0" u="none" strike="noStrike" kern="1200" cap="none" spc="0" normalizeH="0" baseline="0" noProof="0">
                <a:ln>
                  <a:noFill/>
                </a:ln>
                <a:effectLst/>
                <a:uLnTx/>
                <a:uFillTx/>
                <a:latin typeface="Arial"/>
                <a:ea typeface="+mn-ea"/>
                <a:cs typeface="+mn-cs"/>
              </a:rPr>
              <a:t>.</a:t>
            </a:r>
            <a:endParaRPr kumimoji="0" lang="en-GB" sz="1400" b="0" i="0" u="none" strike="noStrike" kern="1200" cap="none" spc="0" normalizeH="0" baseline="0" noProof="0" dirty="0">
              <a:ln>
                <a:noFill/>
              </a:ln>
              <a:effectLst/>
              <a:uLnTx/>
              <a:uFillTx/>
              <a:latin typeface="Arial"/>
              <a:ea typeface="+mn-ea"/>
              <a:cs typeface="+mn-cs"/>
            </a:endParaRPr>
          </a:p>
        </p:txBody>
      </p:sp>
    </p:spTree>
    <p:extLst>
      <p:ext uri="{BB962C8B-B14F-4D97-AF65-F5344CB8AC3E}">
        <p14:creationId xmlns:p14="http://schemas.microsoft.com/office/powerpoint/2010/main" val="1675686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450000" y="397170"/>
            <a:ext cx="10681420" cy="775597"/>
          </a:xfrm>
        </p:spPr>
        <p:txBody>
          <a:bodyPr/>
          <a:lstStyle/>
          <a:p>
            <a:r>
              <a:rPr lang="en-GB" sz="3200" dirty="0"/>
              <a:t>Interpreting the results</a:t>
            </a:r>
          </a:p>
        </p:txBody>
      </p:sp>
      <p:sp>
        <p:nvSpPr>
          <p:cNvPr id="18" name="Rectangle 17">
            <a:extLst>
              <a:ext uri="{FF2B5EF4-FFF2-40B4-BE49-F238E27FC236}">
                <a16:creationId xmlns:a16="http://schemas.microsoft.com/office/drawing/2014/main" id="{E326E20B-337E-3594-7295-F3937C11E628}"/>
              </a:ext>
            </a:extLst>
          </p:cNvPr>
          <p:cNvSpPr/>
          <p:nvPr/>
        </p:nvSpPr>
        <p:spPr>
          <a:xfrm>
            <a:off x="431197" y="1207203"/>
            <a:ext cx="55692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solidFill>
                  <a:prstClr val="white"/>
                </a:solidFill>
                <a:effectLst/>
                <a:uLnTx/>
                <a:uFillTx/>
                <a:latin typeface="Arial"/>
                <a:ea typeface="+mn-ea"/>
                <a:cs typeface="+mn-cs"/>
              </a:rPr>
              <a:t>Significance testing</a:t>
            </a:r>
          </a:p>
        </p:txBody>
      </p:sp>
      <p:sp>
        <p:nvSpPr>
          <p:cNvPr id="15" name="Rectangle 14">
            <a:extLst>
              <a:ext uri="{FF2B5EF4-FFF2-40B4-BE49-F238E27FC236}">
                <a16:creationId xmlns:a16="http://schemas.microsoft.com/office/drawing/2014/main" id="{66793E7A-5DF0-DD69-E253-6909FF3D0015}"/>
              </a:ext>
            </a:extLst>
          </p:cNvPr>
          <p:cNvSpPr/>
          <p:nvPr/>
        </p:nvSpPr>
        <p:spPr>
          <a:xfrm>
            <a:off x="440476" y="1895090"/>
            <a:ext cx="5544000" cy="3829168"/>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Statistical significance testing has been carried out to compare the ICS results with the national results. </a:t>
            </a: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Where a difference in results is shown as ‘significant’, this indicates that the change is likely due to a particular factor, rather than random chance. When sample sizes are smaller, differences between results need to be greater to be considered statistically significant.</a:t>
            </a:r>
            <a:endPar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endParaRP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These differences are shown with an up arrow (</a:t>
            </a:r>
            <a:r>
              <a:rPr kumimoji="0" lang="en-GB" sz="1200" b="0" i="0" u="none" strike="noStrike" kern="1200" cap="none" spc="0" normalizeH="0" baseline="0" noProof="0" dirty="0">
                <a:ln>
                  <a:noFill/>
                </a:ln>
                <a:solidFill>
                  <a:srgbClr val="595959"/>
                </a:solidFill>
                <a:effectLst/>
                <a:uLnTx/>
                <a:uFillTx/>
                <a:latin typeface="Arial"/>
                <a:ea typeface="+mn-ea"/>
                <a:cs typeface="+mn-cs"/>
              </a:rPr>
              <a:t>▲</a:t>
            </a:r>
            <a:r>
              <a:rPr kumimoji="0" lang="en-GB" sz="1200" b="0" i="0" u="none" strike="noStrike" kern="1200" cap="none" spc="0" normalizeH="0" baseline="0" noProof="0" dirty="0">
                <a:ln>
                  <a:noFill/>
                </a:ln>
                <a:solidFill>
                  <a:schemeClr val="tx1"/>
                </a:solidFill>
                <a:effectLst/>
                <a:uLnTx/>
                <a:uFillTx/>
                <a:latin typeface="Arial"/>
                <a:ea typeface="+mn-ea"/>
                <a:cs typeface="+mn-cs"/>
              </a:rPr>
              <a:t>) for a significant increase and a down arrow (</a:t>
            </a:r>
            <a:r>
              <a:rPr lang="en-GB" sz="1200" dirty="0">
                <a:solidFill>
                  <a:srgbClr val="595959"/>
                </a:solidFill>
                <a:latin typeface="Arial"/>
              </a:rPr>
              <a:t>▼</a:t>
            </a:r>
            <a:r>
              <a:rPr kumimoji="0" lang="en-GB" sz="1200" b="0" i="0" u="none" strike="noStrike" kern="1200" cap="none" spc="0" normalizeH="0" baseline="0" noProof="0" dirty="0">
                <a:ln>
                  <a:noFill/>
                </a:ln>
                <a:solidFill>
                  <a:schemeClr val="tx1"/>
                </a:solidFill>
                <a:effectLst/>
                <a:uLnTx/>
                <a:uFillTx/>
                <a:latin typeface="Arial"/>
                <a:ea typeface="+mn-ea"/>
                <a:cs typeface="+mn-cs"/>
              </a:rPr>
              <a:t>) for a significant decrease. A key can be found at the bottom left-hand side of each slide. </a:t>
            </a: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Significance tests can also be found in the Excel tables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3"/>
              </a:rPr>
              <a:t>https://diabetessurvey.co.uk/latest-results</a:t>
            </a: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 The tests indicate that if repeated samples were taken, 95% of the time we’d get similar findings</a:t>
            </a:r>
            <a:r>
              <a:rPr lang="en-GB" sz="1200" kern="0" dirty="0">
                <a:solidFill>
                  <a:schemeClr val="tx1"/>
                </a:solidFill>
                <a:latin typeface="Arial"/>
                <a:ea typeface="Roboto" panose="02000000000000000000" pitchFamily="2" charset="0"/>
              </a:rPr>
              <a:t>. This means </a:t>
            </a: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we can be confident the differences seen in our sampled respondents are reflective of the population.</a:t>
            </a:r>
          </a:p>
        </p:txBody>
      </p:sp>
      <p:sp>
        <p:nvSpPr>
          <p:cNvPr id="19" name="Rectangle 18">
            <a:extLst>
              <a:ext uri="{FF2B5EF4-FFF2-40B4-BE49-F238E27FC236}">
                <a16:creationId xmlns:a16="http://schemas.microsoft.com/office/drawing/2014/main" id="{A2D0C393-5E41-65F3-87EF-0CCA658EC9E2}"/>
              </a:ext>
            </a:extLst>
          </p:cNvPr>
          <p:cNvSpPr/>
          <p:nvPr/>
        </p:nvSpPr>
        <p:spPr>
          <a:xfrm>
            <a:off x="6198967" y="1207203"/>
            <a:ext cx="55692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Data presentation </a:t>
            </a:r>
          </a:p>
        </p:txBody>
      </p:sp>
      <p:sp>
        <p:nvSpPr>
          <p:cNvPr id="16" name="Rectangle 15">
            <a:extLst>
              <a:ext uri="{FF2B5EF4-FFF2-40B4-BE49-F238E27FC236}">
                <a16:creationId xmlns:a16="http://schemas.microsoft.com/office/drawing/2014/main" id="{721E071C-A1EA-558C-A1A1-3944412ABBB3}"/>
              </a:ext>
            </a:extLst>
          </p:cNvPr>
          <p:cNvSpPr/>
          <p:nvPr/>
        </p:nvSpPr>
        <p:spPr>
          <a:xfrm>
            <a:off x="6211567" y="1895090"/>
            <a:ext cx="5544000" cy="3829168"/>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A * represents a percentage greater than 0% but less than 0.5%</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There are cases where percentages for each of the different responses to a question do not add up to the combined percentage totals (e.g. ‘Very good’ and ‘Fairly good’, compared with the combined total ‘Good’), or where results do not sum to 100%. This may be due to computer rounding, the rounding of weighted data, or where questions allow for multiple responses.</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Two levels of suppression have been applied to the data. In cases where a result is based on fewer than 10 responses, the result has been suppressed, and results will not appear within the charts. In addition, where fewer than 10 individuals in total have selected a specific response option for a question, this response has been suppressed for all sub-groups; and in the case of questions about the individual (Q41-Q50) the total response at ICS level has also been suppressed.</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Labels are not shown on pie charts where the results are 2% or less. </a:t>
            </a:r>
            <a:r>
              <a:rPr kumimoji="0" lang="en-GB" sz="1200" b="0" i="0" u="none" strike="noStrike" kern="1200" cap="none" spc="0" normalizeH="0" baseline="0" noProof="0">
                <a:ln>
                  <a:noFill/>
                </a:ln>
                <a:solidFill>
                  <a:schemeClr val="tx1"/>
                </a:solidFill>
                <a:effectLst/>
                <a:uLnTx/>
                <a:uFillTx/>
                <a:latin typeface="Arial"/>
                <a:ea typeface="+mn-ea"/>
                <a:cs typeface="+mn-cs"/>
              </a:rPr>
              <a:t>Hovering over the segment on the pie chart will show the percentage.</a:t>
            </a:r>
            <a:endParaRPr lang="en-GB" sz="1200">
              <a:solidFill>
                <a:prstClr val="black"/>
              </a:solidFill>
              <a:latin typeface="Arial"/>
            </a:endParaRP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pic>
        <p:nvPicPr>
          <p:cNvPr id="2" name="Picture 1">
            <a:extLst>
              <a:ext uri="{FF2B5EF4-FFF2-40B4-BE49-F238E27FC236}">
                <a16:creationId xmlns:a16="http://schemas.microsoft.com/office/drawing/2014/main" id="{FBBB5C5B-46EA-2476-2A2F-C1DD6F16D584}"/>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CFE44EF-E9DB-31E6-D078-166534AD5544}"/>
              </a:ext>
            </a:extLst>
          </p:cNvPr>
          <p:cNvSpPr txBox="1"/>
          <p:nvPr/>
        </p:nvSpPr>
        <p:spPr>
          <a:xfrm>
            <a:off x="285159" y="5858975"/>
            <a:ext cx="11211675" cy="285335"/>
          </a:xfrm>
          <a:prstGeom prst="rect">
            <a:avLst/>
          </a:prstGeom>
          <a:noFill/>
        </p:spPr>
        <p:txBody>
          <a:bodyPr wrap="square">
            <a:spAutoFit/>
          </a:bodyPr>
          <a:lstStyle/>
          <a:p>
            <a:pPr marL="87312" marR="0" lvl="0" algn="l" defTabSz="914400" rtl="0" eaLnBrk="1" fontAlgn="auto" latinLnBrk="0" hangingPunct="1">
              <a:lnSpc>
                <a:spcPct val="114000"/>
              </a:lnSpc>
              <a:spcBef>
                <a:spcPts val="300"/>
              </a:spcBef>
              <a:spcAft>
                <a:spcPts val="300"/>
              </a:spcAft>
              <a:buClr>
                <a:srgbClr val="005EB8"/>
              </a:buClr>
              <a:buSzPct val="150000"/>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For further guidance on statistical significance testing and suppressions, please see the Technical Annex available here: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3"/>
              </a:rPr>
              <a:t>https://diabetessurvey.co.uk/latest-results</a:t>
            </a:r>
            <a:r>
              <a:rPr kumimoji="0" lang="en-GB" sz="1200" b="0" i="0" u="none" strike="noStrike" kern="1200" cap="none" spc="0" normalizeH="0" baseline="0" noProof="0" dirty="0">
                <a:ln>
                  <a:noFill/>
                </a:ln>
                <a:solidFill>
                  <a:prstClr val="black"/>
                </a:solidFill>
                <a:effectLst/>
                <a:uLnTx/>
                <a:uFillTx/>
                <a:latin typeface="Arial"/>
                <a:ea typeface="+mn-ea"/>
                <a:cs typeface="+mn-cs"/>
              </a:rPr>
              <a:t>.</a:t>
            </a:r>
          </a:p>
        </p:txBody>
      </p:sp>
    </p:spTree>
    <p:extLst>
      <p:ext uri="{BB962C8B-B14F-4D97-AF65-F5344CB8AC3E}">
        <p14:creationId xmlns:p14="http://schemas.microsoft.com/office/powerpoint/2010/main" val="2777491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Who took part in the survey?</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Headline results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3593892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fld id="{D61AABEC-672F-4B68-B914-690DA978312C}" type="slidenum">
              <a:rPr lang="en-GB" smtClean="0"/>
              <a:pPr/>
              <a:t>8</a:t>
            </a:fld>
            <a:r>
              <a:rPr lang="en-GB"/>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3182" y="370305"/>
            <a:ext cx="9341700" cy="775597"/>
          </a:xfrm>
        </p:spPr>
        <p:txBody>
          <a:bodyPr/>
          <a:lstStyle/>
          <a:p>
            <a:r>
              <a:rPr lang="en-GB" sz="3200"/>
              <a:t>Who took part in the survey?</a:t>
            </a:r>
          </a:p>
        </p:txBody>
      </p:sp>
      <p:pic>
        <p:nvPicPr>
          <p:cNvPr id="2" name="Picture 1">
            <a:extLst>
              <a:ext uri="{FF2B5EF4-FFF2-40B4-BE49-F238E27FC236}">
                <a16:creationId xmlns:a16="http://schemas.microsoft.com/office/drawing/2014/main" id="{FB34E040-F95F-6826-6447-E329E604BAB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0" name="Text Placeholder 19">
            <a:extLst>
              <a:ext uri="{FF2B5EF4-FFF2-40B4-BE49-F238E27FC236}">
                <a16:creationId xmlns:a16="http://schemas.microsoft.com/office/drawing/2014/main" id="{C12219D9-6541-A8C3-2C9B-DB71A8B1B4DE}"/>
              </a:ext>
            </a:extLst>
          </p:cNvPr>
          <p:cNvSpPr>
            <a:spLocks noGrp="1"/>
          </p:cNvSpPr>
          <p:nvPr>
            <p:ph type="body" sz="quarter" idx="15"/>
          </p:nvPr>
        </p:nvSpPr>
        <p:spPr>
          <a:xfrm>
            <a:off x="386369" y="932881"/>
            <a:ext cx="11641462" cy="246221"/>
          </a:xfrm>
        </p:spPr>
        <p:txBody>
          <a:bodyPr/>
          <a:lstStyle/>
          <a:p>
            <a:r>
              <a:rPr kumimoji="0" lang="en-GB" sz="1600" b="0" i="0" u="none" strike="noStrike" kern="1200" cap="none" spc="0" normalizeH="0" baseline="0" noProof="0">
                <a:ln>
                  <a:noFill/>
                </a:ln>
                <a:solidFill>
                  <a:schemeClr val="tx1"/>
                </a:solidFill>
                <a:effectLst/>
                <a:uLnTx/>
                <a:uFillTx/>
                <a:ea typeface="+mn-ea"/>
                <a:cs typeface="+mn-cs"/>
              </a:rPr>
              <a:t>This slide provides information about people living with type 1 or type 2 diabetes who took part in the survey in your ICS.</a:t>
            </a:r>
            <a:endParaRPr lang="en-GB" b="0">
              <a:solidFill>
                <a:schemeClr val="tx1"/>
              </a:solidFill>
            </a:endParaRPr>
          </a:p>
        </p:txBody>
      </p:sp>
      <p:grpSp>
        <p:nvGrpSpPr>
          <p:cNvPr id="38" name="Group 37">
            <a:extLst>
              <a:ext uri="{FF2B5EF4-FFF2-40B4-BE49-F238E27FC236}">
                <a16:creationId xmlns:a16="http://schemas.microsoft.com/office/drawing/2014/main" id="{7BECC6C1-99FE-64F6-070D-88AE6BDFC903}"/>
              </a:ext>
            </a:extLst>
          </p:cNvPr>
          <p:cNvGrpSpPr/>
          <p:nvPr/>
        </p:nvGrpSpPr>
        <p:grpSpPr>
          <a:xfrm>
            <a:off x="399778" y="1278749"/>
            <a:ext cx="2127522" cy="247746"/>
            <a:chOff x="9637218" y="1314250"/>
            <a:chExt cx="2127522" cy="247746"/>
          </a:xfrm>
        </p:grpSpPr>
        <p:sp>
          <p:nvSpPr>
            <p:cNvPr id="40" name="TextBox 39">
              <a:extLst>
                <a:ext uri="{FF2B5EF4-FFF2-40B4-BE49-F238E27FC236}">
                  <a16:creationId xmlns:a16="http://schemas.microsoft.com/office/drawing/2014/main" id="{ADAC58A9-8B51-F4FE-8B67-85B18E38A74D}"/>
                </a:ext>
              </a:extLst>
            </p:cNvPr>
            <p:cNvSpPr txBox="1"/>
            <p:nvPr/>
          </p:nvSpPr>
          <p:spPr>
            <a:xfrm>
              <a:off x="9873481" y="1315775"/>
              <a:ext cx="830357" cy="246221"/>
            </a:xfrm>
            <a:prstGeom prst="rect">
              <a:avLst/>
            </a:prstGeom>
            <a:noFill/>
          </p:spPr>
          <p:txBody>
            <a:bodyPr wrap="square" lIns="0" tIns="0" rIns="0" bIns="0" rtlCol="0">
              <a:spAutoFit/>
            </a:bodyPr>
            <a:lstStyle/>
            <a:p>
              <a:pPr algn="l">
                <a:spcBef>
                  <a:spcPts val="400"/>
                </a:spcBef>
                <a:spcAft>
                  <a:spcPts val="400"/>
                </a:spcAft>
              </a:pPr>
              <a:r>
                <a:rPr lang="en-GB" sz="1600" b="1"/>
                <a:t>Type 1</a:t>
              </a:r>
            </a:p>
          </p:txBody>
        </p:sp>
        <p:sp>
          <p:nvSpPr>
            <p:cNvPr id="41" name="TextBox 40">
              <a:extLst>
                <a:ext uri="{FF2B5EF4-FFF2-40B4-BE49-F238E27FC236}">
                  <a16:creationId xmlns:a16="http://schemas.microsoft.com/office/drawing/2014/main" id="{6C16A176-D859-4274-57BE-09935066A811}"/>
                </a:ext>
              </a:extLst>
            </p:cNvPr>
            <p:cNvSpPr txBox="1"/>
            <p:nvPr/>
          </p:nvSpPr>
          <p:spPr>
            <a:xfrm>
              <a:off x="10934383" y="1314250"/>
              <a:ext cx="830357" cy="246221"/>
            </a:xfrm>
            <a:prstGeom prst="rect">
              <a:avLst/>
            </a:prstGeom>
            <a:noFill/>
          </p:spPr>
          <p:txBody>
            <a:bodyPr wrap="square" lIns="0" tIns="0" rIns="0" bIns="0" rtlCol="0">
              <a:spAutoFit/>
            </a:bodyPr>
            <a:lstStyle/>
            <a:p>
              <a:pPr algn="l">
                <a:spcBef>
                  <a:spcPts val="400"/>
                </a:spcBef>
                <a:spcAft>
                  <a:spcPts val="400"/>
                </a:spcAft>
              </a:pPr>
              <a:r>
                <a:rPr lang="en-GB" sz="1600" b="1" dirty="0"/>
                <a:t>Type 2</a:t>
              </a:r>
              <a:r>
                <a:rPr kumimoji="0" lang="en-GB" sz="1200" i="0" u="none" strike="noStrike" kern="1200" cap="none" spc="0" normalizeH="0" baseline="70000" noProof="0" dirty="0">
                  <a:ln>
                    <a:noFill/>
                  </a:ln>
                  <a:effectLst/>
                  <a:uLnTx/>
                  <a:uFillTx/>
                  <a:latin typeface="Arial"/>
                  <a:ea typeface="+mn-ea"/>
                  <a:cs typeface="+mn-cs"/>
                </a:rPr>
                <a:t>1</a:t>
              </a:r>
              <a:endParaRPr lang="en-GB" sz="1200" baseline="70000" dirty="0"/>
            </a:p>
          </p:txBody>
        </p:sp>
        <p:sp>
          <p:nvSpPr>
            <p:cNvPr id="43" name="Rectangle 42">
              <a:extLst>
                <a:ext uri="{FF2B5EF4-FFF2-40B4-BE49-F238E27FC236}">
                  <a16:creationId xmlns:a16="http://schemas.microsoft.com/office/drawing/2014/main" id="{47FBF4B9-43DD-31B4-8EC5-0B6150832266}"/>
                </a:ext>
              </a:extLst>
            </p:cNvPr>
            <p:cNvSpPr/>
            <p:nvPr/>
          </p:nvSpPr>
          <p:spPr>
            <a:xfrm>
              <a:off x="9637218" y="1359086"/>
              <a:ext cx="186859" cy="190841"/>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sp>
        <p:nvSpPr>
          <p:cNvPr id="51" name="Rectangle 50">
            <a:extLst>
              <a:ext uri="{FF2B5EF4-FFF2-40B4-BE49-F238E27FC236}">
                <a16:creationId xmlns:a16="http://schemas.microsoft.com/office/drawing/2014/main" id="{01658396-A9F9-5772-B63A-6B632F3B849A}"/>
              </a:ext>
            </a:extLst>
          </p:cNvPr>
          <p:cNvSpPr/>
          <p:nvPr/>
        </p:nvSpPr>
        <p:spPr>
          <a:xfrm>
            <a:off x="1432315" y="1323380"/>
            <a:ext cx="186859" cy="190841"/>
          </a:xfrm>
          <a:prstGeom prst="rect">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2" name="Rectangle 31">
            <a:extLst>
              <a:ext uri="{FF2B5EF4-FFF2-40B4-BE49-F238E27FC236}">
                <a16:creationId xmlns:a16="http://schemas.microsoft.com/office/drawing/2014/main" id="{8BA13269-34DD-485E-13D8-58F79487E5E6}"/>
              </a:ext>
            </a:extLst>
          </p:cNvPr>
          <p:cNvSpPr/>
          <p:nvPr/>
        </p:nvSpPr>
        <p:spPr>
          <a:xfrm>
            <a:off x="386369" y="1585274"/>
            <a:ext cx="452473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graphicFrame>
        <p:nvGraphicFramePr>
          <p:cNvPr id="44" name="Table 43">
            <a:extLst>
              <a:ext uri="{FF2B5EF4-FFF2-40B4-BE49-F238E27FC236}">
                <a16:creationId xmlns:a16="http://schemas.microsoft.com/office/drawing/2014/main" id="{A3A01393-FF8A-BB02-6F78-D943F3FD47CD}"/>
              </a:ext>
            </a:extLst>
          </p:cNvPr>
          <p:cNvGraphicFramePr>
            <a:graphicFrameLocks noGrp="1"/>
          </p:cNvGraphicFramePr>
          <p:nvPr>
            <p:extLst>
              <p:ext uri="{D42A27DB-BD31-4B8C-83A1-F6EECF244321}">
                <p14:modId xmlns:p14="http://schemas.microsoft.com/office/powerpoint/2010/main" val="3213454793"/>
              </p:ext>
            </p:extLst>
          </p:nvPr>
        </p:nvGraphicFramePr>
        <p:xfrm>
          <a:off x="364926" y="2365991"/>
          <a:ext cx="1592716" cy="1509460"/>
        </p:xfrm>
        <a:graphic>
          <a:graphicData uri="http://schemas.openxmlformats.org/drawingml/2006/table">
            <a:tbl>
              <a:tblPr firstRow="1" bandRow="1">
                <a:tableStyleId>{2D5ABB26-0587-4C30-8999-92F81FD0307C}</a:tableStyleId>
              </a:tblPr>
              <a:tblGrid>
                <a:gridCol w="1592716">
                  <a:extLst>
                    <a:ext uri="{9D8B030D-6E8A-4147-A177-3AD203B41FA5}">
                      <a16:colId xmlns:a16="http://schemas.microsoft.com/office/drawing/2014/main" val="3797714653"/>
                    </a:ext>
                  </a:extLst>
                </a:gridCol>
              </a:tblGrid>
              <a:tr h="490081">
                <a:tc>
                  <a:txBody>
                    <a:bodyPr/>
                    <a:lstStyle/>
                    <a:p>
                      <a:pPr algn="r"/>
                      <a:r>
                        <a:rPr lang="en-GB" sz="1200" b="1" dirty="0">
                          <a:solidFill>
                            <a:schemeClr val="tx1"/>
                          </a:solidFill>
                        </a:rPr>
                        <a:t>Number invited</a:t>
                      </a:r>
                    </a:p>
                  </a:txBody>
                  <a:tcPr marT="41804" marB="41804" anchor="ctr"/>
                </a:tc>
                <a:extLst>
                  <a:ext uri="{0D108BD9-81ED-4DB2-BD59-A6C34878D82A}">
                    <a16:rowId xmlns:a16="http://schemas.microsoft.com/office/drawing/2014/main" val="7009882"/>
                  </a:ext>
                </a:extLst>
              </a:tr>
              <a:tr h="507903">
                <a:tc>
                  <a:txBody>
                    <a:bodyPr/>
                    <a:lstStyle/>
                    <a:p>
                      <a:pPr algn="r"/>
                      <a:r>
                        <a:rPr lang="en-GB" sz="1200" b="1" dirty="0">
                          <a:solidFill>
                            <a:schemeClr val="tx1"/>
                          </a:solidFill>
                        </a:rPr>
                        <a:t>Number completed</a:t>
                      </a:r>
                    </a:p>
                  </a:txBody>
                  <a:tcPr marT="41804" marB="41804" anchor="ctr"/>
                </a:tc>
                <a:extLst>
                  <a:ext uri="{0D108BD9-81ED-4DB2-BD59-A6C34878D82A}">
                    <a16:rowId xmlns:a16="http://schemas.microsoft.com/office/drawing/2014/main" val="2924121704"/>
                  </a:ext>
                </a:extLst>
              </a:tr>
              <a:tr h="511476">
                <a:tc>
                  <a:txBody>
                    <a:bodyPr/>
                    <a:lstStyle/>
                    <a:p>
                      <a:pPr algn="r"/>
                      <a:r>
                        <a:rPr lang="en-GB" sz="1200" b="1" dirty="0">
                          <a:solidFill>
                            <a:schemeClr val="tx1"/>
                          </a:solidFill>
                        </a:rPr>
                        <a:t>Response rate (%)</a:t>
                      </a:r>
                    </a:p>
                  </a:txBody>
                  <a:tcPr marT="41804" marB="41804" anchor="ctr"/>
                </a:tc>
                <a:extLst>
                  <a:ext uri="{0D108BD9-81ED-4DB2-BD59-A6C34878D82A}">
                    <a16:rowId xmlns:a16="http://schemas.microsoft.com/office/drawing/2014/main" val="591850164"/>
                  </a:ext>
                </a:extLst>
              </a:tr>
            </a:tbl>
          </a:graphicData>
        </a:graphic>
      </p:graphicFrame>
      <p:sp>
        <p:nvSpPr>
          <p:cNvPr id="45" name="D_a7a6dd816053665f">
            <a:extLst>
              <a:ext uri="{FF2B5EF4-FFF2-40B4-BE49-F238E27FC236}">
                <a16:creationId xmlns:a16="http://schemas.microsoft.com/office/drawing/2014/main" id="{6DCCA4FD-4059-3AB7-7649-323049BF740C}"/>
              </a:ext>
            </a:extLst>
          </p:cNvPr>
          <p:cNvSpPr/>
          <p:nvPr/>
        </p:nvSpPr>
        <p:spPr>
          <a:xfrm>
            <a:off x="1974153" y="2931196"/>
            <a:ext cx="1360808" cy="360000"/>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534</a:t>
            </a:r>
          </a:p>
        </p:txBody>
      </p:sp>
      <p:sp>
        <p:nvSpPr>
          <p:cNvPr id="47" name="D_b6fa26cc885944d4">
            <a:extLst>
              <a:ext uri="{FF2B5EF4-FFF2-40B4-BE49-F238E27FC236}">
                <a16:creationId xmlns:a16="http://schemas.microsoft.com/office/drawing/2014/main" id="{41CF6597-B0DD-28FC-D71F-89470B184F10}"/>
              </a:ext>
            </a:extLst>
          </p:cNvPr>
          <p:cNvSpPr/>
          <p:nvPr/>
        </p:nvSpPr>
        <p:spPr>
          <a:xfrm>
            <a:off x="3441904" y="2931196"/>
            <a:ext cx="1360808" cy="360000"/>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720</a:t>
            </a:r>
          </a:p>
        </p:txBody>
      </p:sp>
      <p:sp>
        <p:nvSpPr>
          <p:cNvPr id="50" name="D_d0b623615753d720">
            <a:extLst>
              <a:ext uri="{FF2B5EF4-FFF2-40B4-BE49-F238E27FC236}">
                <a16:creationId xmlns:a16="http://schemas.microsoft.com/office/drawing/2014/main" id="{50CF3755-99B5-1576-57B3-069750575EFD}"/>
              </a:ext>
            </a:extLst>
          </p:cNvPr>
          <p:cNvSpPr/>
          <p:nvPr/>
        </p:nvSpPr>
        <p:spPr>
          <a:xfrm>
            <a:off x="1974153" y="2446860"/>
            <a:ext cx="1360808" cy="360000"/>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1,238</a:t>
            </a:r>
          </a:p>
        </p:txBody>
      </p:sp>
      <p:sp>
        <p:nvSpPr>
          <p:cNvPr id="52" name="D_c133d7364393cac7">
            <a:extLst>
              <a:ext uri="{FF2B5EF4-FFF2-40B4-BE49-F238E27FC236}">
                <a16:creationId xmlns:a16="http://schemas.microsoft.com/office/drawing/2014/main" id="{0DB1BD91-37A8-BB6C-01E5-44ECBAE95735}"/>
              </a:ext>
            </a:extLst>
          </p:cNvPr>
          <p:cNvSpPr/>
          <p:nvPr/>
        </p:nvSpPr>
        <p:spPr>
          <a:xfrm>
            <a:off x="3441904" y="2446860"/>
            <a:ext cx="1360808" cy="360000"/>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1,827</a:t>
            </a:r>
          </a:p>
        </p:txBody>
      </p:sp>
      <p:sp>
        <p:nvSpPr>
          <p:cNvPr id="53" name="TextBox 52">
            <a:extLst>
              <a:ext uri="{FF2B5EF4-FFF2-40B4-BE49-F238E27FC236}">
                <a16:creationId xmlns:a16="http://schemas.microsoft.com/office/drawing/2014/main" id="{A664CBF2-93B9-FDFE-E6C0-CCAFDA5580A7}"/>
              </a:ext>
            </a:extLst>
          </p:cNvPr>
          <p:cNvSpPr txBox="1"/>
          <p:nvPr/>
        </p:nvSpPr>
        <p:spPr>
          <a:xfrm>
            <a:off x="2304483" y="2166275"/>
            <a:ext cx="775037"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effectLst/>
                <a:uLnTx/>
                <a:uFillTx/>
                <a:latin typeface="Arial"/>
                <a:ea typeface="+mn-ea"/>
                <a:cs typeface="+mn-cs"/>
              </a:rPr>
              <a:t>Type 1</a:t>
            </a:r>
            <a:endParaRPr kumimoji="0" lang="en-GB" sz="1200" b="0" i="0" u="none" strike="noStrike" kern="1200" cap="none" spc="0" normalizeH="0" baseline="0" noProof="0">
              <a:ln>
                <a:noFill/>
              </a:ln>
              <a:effectLst/>
              <a:uLnTx/>
              <a:uFillTx/>
              <a:latin typeface="Arial"/>
              <a:ea typeface="+mn-ea"/>
              <a:cs typeface="+mn-cs"/>
            </a:endParaRPr>
          </a:p>
        </p:txBody>
      </p:sp>
      <p:sp>
        <p:nvSpPr>
          <p:cNvPr id="54" name="TextBox 53">
            <a:extLst>
              <a:ext uri="{FF2B5EF4-FFF2-40B4-BE49-F238E27FC236}">
                <a16:creationId xmlns:a16="http://schemas.microsoft.com/office/drawing/2014/main" id="{E69ADB77-D04B-D009-D814-828816AB255C}"/>
              </a:ext>
            </a:extLst>
          </p:cNvPr>
          <p:cNvSpPr txBox="1"/>
          <p:nvPr/>
        </p:nvSpPr>
        <p:spPr>
          <a:xfrm>
            <a:off x="3734789" y="2166275"/>
            <a:ext cx="775037"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a:ea typeface="+mn-ea"/>
                <a:cs typeface="+mn-cs"/>
              </a:rPr>
              <a:t>Type 2 </a:t>
            </a:r>
            <a:r>
              <a:rPr lang="en-GB" sz="1200" b="1" baseline="30000" dirty="0">
                <a:latin typeface="Arial"/>
              </a:rPr>
              <a:t>1</a:t>
            </a:r>
            <a:endParaRPr kumimoji="0" lang="en-GB" sz="1200" b="0" i="0" u="none" strike="noStrike" kern="1200" cap="none" spc="0" normalizeH="0" baseline="0" noProof="0" dirty="0">
              <a:ln>
                <a:noFill/>
              </a:ln>
              <a:effectLst/>
              <a:uLnTx/>
              <a:uFillTx/>
              <a:latin typeface="Arial"/>
              <a:ea typeface="+mn-ea"/>
              <a:cs typeface="+mn-cs"/>
            </a:endParaRPr>
          </a:p>
        </p:txBody>
      </p:sp>
      <p:sp>
        <p:nvSpPr>
          <p:cNvPr id="56" name="Rectangle 55">
            <a:extLst>
              <a:ext uri="{FF2B5EF4-FFF2-40B4-BE49-F238E27FC236}">
                <a16:creationId xmlns:a16="http://schemas.microsoft.com/office/drawing/2014/main" id="{0F765B4F-4873-E456-3216-F8C416F2BE5A}"/>
              </a:ext>
            </a:extLst>
          </p:cNvPr>
          <p:cNvSpPr/>
          <p:nvPr/>
        </p:nvSpPr>
        <p:spPr>
          <a:xfrm>
            <a:off x="383183" y="1585274"/>
            <a:ext cx="4524730"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Response rate</a:t>
            </a:r>
          </a:p>
        </p:txBody>
      </p:sp>
      <p:sp>
        <p:nvSpPr>
          <p:cNvPr id="57" name="Rectangle 56">
            <a:extLst>
              <a:ext uri="{FF2B5EF4-FFF2-40B4-BE49-F238E27FC236}">
                <a16:creationId xmlns:a16="http://schemas.microsoft.com/office/drawing/2014/main" id="{7E8AB261-ECC0-152A-B362-7F28FE46B08F}"/>
              </a:ext>
            </a:extLst>
          </p:cNvPr>
          <p:cNvSpPr/>
          <p:nvPr/>
        </p:nvSpPr>
        <p:spPr>
          <a:xfrm>
            <a:off x="4962407" y="1585274"/>
            <a:ext cx="452473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58" name="Rectangle 57">
            <a:extLst>
              <a:ext uri="{FF2B5EF4-FFF2-40B4-BE49-F238E27FC236}">
                <a16:creationId xmlns:a16="http://schemas.microsoft.com/office/drawing/2014/main" id="{04D80D51-A854-58BC-529A-6DC0B5A3C289}"/>
              </a:ext>
            </a:extLst>
          </p:cNvPr>
          <p:cNvSpPr/>
          <p:nvPr/>
        </p:nvSpPr>
        <p:spPr>
          <a:xfrm>
            <a:off x="4968364" y="1585274"/>
            <a:ext cx="4518774"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Ethnicity </a:t>
            </a:r>
          </a:p>
        </p:txBody>
      </p:sp>
      <p:sp>
        <p:nvSpPr>
          <p:cNvPr id="60" name="Rectangle 59">
            <a:extLst>
              <a:ext uri="{FF2B5EF4-FFF2-40B4-BE49-F238E27FC236}">
                <a16:creationId xmlns:a16="http://schemas.microsoft.com/office/drawing/2014/main" id="{0853A4FD-54ED-4F6E-33D2-D8E6A71CC398}"/>
              </a:ext>
            </a:extLst>
          </p:cNvPr>
          <p:cNvSpPr/>
          <p:nvPr/>
        </p:nvSpPr>
        <p:spPr>
          <a:xfrm>
            <a:off x="9553233" y="1585274"/>
            <a:ext cx="2252399"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1" name="Rectangle 60">
            <a:extLst>
              <a:ext uri="{FF2B5EF4-FFF2-40B4-BE49-F238E27FC236}">
                <a16:creationId xmlns:a16="http://schemas.microsoft.com/office/drawing/2014/main" id="{68616B0A-6F1E-909F-B34B-CADB095467A6}"/>
              </a:ext>
            </a:extLst>
          </p:cNvPr>
          <p:cNvSpPr/>
          <p:nvPr/>
        </p:nvSpPr>
        <p:spPr>
          <a:xfrm>
            <a:off x="9553232" y="1585274"/>
            <a:ext cx="2252399"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Age </a:t>
            </a:r>
          </a:p>
        </p:txBody>
      </p:sp>
      <p:graphicFrame>
        <p:nvGraphicFramePr>
          <p:cNvPr id="62" name="D_a2ad079c4abeae54">
            <a:extLst>
              <a:ext uri="{FF2B5EF4-FFF2-40B4-BE49-F238E27FC236}">
                <a16:creationId xmlns:a16="http://schemas.microsoft.com/office/drawing/2014/main" id="{04F3C87B-4CA1-0C51-E06E-D69E88F63200}"/>
              </a:ext>
            </a:extLst>
          </p:cNvPr>
          <p:cNvGraphicFramePr/>
          <p:nvPr>
            <p:extLst>
              <p:ext uri="{D42A27DB-BD31-4B8C-83A1-F6EECF244321}">
                <p14:modId xmlns:p14="http://schemas.microsoft.com/office/powerpoint/2010/main" val="1473804331"/>
              </p:ext>
            </p:extLst>
          </p:nvPr>
        </p:nvGraphicFramePr>
        <p:xfrm>
          <a:off x="9574886" y="2148275"/>
          <a:ext cx="2549151" cy="1662345"/>
        </p:xfrm>
        <a:graphic>
          <a:graphicData uri="http://schemas.openxmlformats.org/drawingml/2006/chart">
            <c:chart xmlns:c="http://schemas.openxmlformats.org/drawingml/2006/chart" xmlns:r="http://schemas.openxmlformats.org/officeDocument/2006/relationships" r:id="rId4"/>
          </a:graphicData>
        </a:graphic>
      </p:graphicFrame>
      <p:sp>
        <p:nvSpPr>
          <p:cNvPr id="63" name="Rectangle 62">
            <a:extLst>
              <a:ext uri="{FF2B5EF4-FFF2-40B4-BE49-F238E27FC236}">
                <a16:creationId xmlns:a16="http://schemas.microsoft.com/office/drawing/2014/main" id="{5A27A308-13BF-7C68-E831-F9457504B9C3}"/>
              </a:ext>
            </a:extLst>
          </p:cNvPr>
          <p:cNvSpPr/>
          <p:nvPr/>
        </p:nvSpPr>
        <p:spPr>
          <a:xfrm>
            <a:off x="383182" y="3880863"/>
            <a:ext cx="4706839"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4" name="Rectangle 63">
            <a:extLst>
              <a:ext uri="{FF2B5EF4-FFF2-40B4-BE49-F238E27FC236}">
                <a16:creationId xmlns:a16="http://schemas.microsoft.com/office/drawing/2014/main" id="{096DABF7-D995-99DB-623E-CBA77A56D55D}"/>
              </a:ext>
            </a:extLst>
          </p:cNvPr>
          <p:cNvSpPr/>
          <p:nvPr/>
        </p:nvSpPr>
        <p:spPr>
          <a:xfrm>
            <a:off x="379996" y="3880863"/>
            <a:ext cx="4713212"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Which of the following best describes you?</a:t>
            </a:r>
          </a:p>
        </p:txBody>
      </p:sp>
      <p:graphicFrame>
        <p:nvGraphicFramePr>
          <p:cNvPr id="65" name="D_11753fa9b34e3dac">
            <a:extLst>
              <a:ext uri="{FF2B5EF4-FFF2-40B4-BE49-F238E27FC236}">
                <a16:creationId xmlns:a16="http://schemas.microsoft.com/office/drawing/2014/main" id="{507AED47-5D12-D0FC-2662-671BA6F6931E}"/>
              </a:ext>
            </a:extLst>
          </p:cNvPr>
          <p:cNvGraphicFramePr/>
          <p:nvPr>
            <p:extLst>
              <p:ext uri="{D42A27DB-BD31-4B8C-83A1-F6EECF244321}">
                <p14:modId xmlns:p14="http://schemas.microsoft.com/office/powerpoint/2010/main" val="3072012711"/>
              </p:ext>
            </p:extLst>
          </p:nvPr>
        </p:nvGraphicFramePr>
        <p:xfrm>
          <a:off x="417300" y="4441700"/>
          <a:ext cx="4675908" cy="1686169"/>
        </p:xfrm>
        <a:graphic>
          <a:graphicData uri="http://schemas.openxmlformats.org/drawingml/2006/chart">
            <c:chart xmlns:c="http://schemas.openxmlformats.org/drawingml/2006/chart" xmlns:r="http://schemas.openxmlformats.org/officeDocument/2006/relationships" r:id="rId5"/>
          </a:graphicData>
        </a:graphic>
      </p:graphicFrame>
      <p:sp>
        <p:nvSpPr>
          <p:cNvPr id="66" name="Rectangle 65">
            <a:extLst>
              <a:ext uri="{FF2B5EF4-FFF2-40B4-BE49-F238E27FC236}">
                <a16:creationId xmlns:a16="http://schemas.microsoft.com/office/drawing/2014/main" id="{4A13D298-016B-CDF1-FE03-947C24126034}"/>
              </a:ext>
            </a:extLst>
          </p:cNvPr>
          <p:cNvSpPr/>
          <p:nvPr/>
        </p:nvSpPr>
        <p:spPr>
          <a:xfrm>
            <a:off x="5136143" y="3880863"/>
            <a:ext cx="3813856"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7" name="Rectangle 66">
            <a:extLst>
              <a:ext uri="{FF2B5EF4-FFF2-40B4-BE49-F238E27FC236}">
                <a16:creationId xmlns:a16="http://schemas.microsoft.com/office/drawing/2014/main" id="{A0F7A922-C62B-4132-E868-B885AC62DC05}"/>
              </a:ext>
            </a:extLst>
          </p:cNvPr>
          <p:cNvSpPr/>
          <p:nvPr/>
        </p:nvSpPr>
        <p:spPr>
          <a:xfrm>
            <a:off x="5132956" y="3880863"/>
            <a:ext cx="3819020"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Is your gender identity the same as the sex you were registered at birth?</a:t>
            </a:r>
          </a:p>
        </p:txBody>
      </p:sp>
      <p:graphicFrame>
        <p:nvGraphicFramePr>
          <p:cNvPr id="68" name="D_596142e55341d953">
            <a:extLst>
              <a:ext uri="{FF2B5EF4-FFF2-40B4-BE49-F238E27FC236}">
                <a16:creationId xmlns:a16="http://schemas.microsoft.com/office/drawing/2014/main" id="{07CEB085-5BE7-8B17-8A3C-5439B41BC1FF}"/>
              </a:ext>
            </a:extLst>
          </p:cNvPr>
          <p:cNvGraphicFramePr/>
          <p:nvPr>
            <p:extLst>
              <p:ext uri="{D42A27DB-BD31-4B8C-83A1-F6EECF244321}">
                <p14:modId xmlns:p14="http://schemas.microsoft.com/office/powerpoint/2010/main" val="2009932144"/>
              </p:ext>
            </p:extLst>
          </p:nvPr>
        </p:nvGraphicFramePr>
        <p:xfrm>
          <a:off x="5123811" y="4414706"/>
          <a:ext cx="3810669" cy="1735132"/>
        </p:xfrm>
        <a:graphic>
          <a:graphicData uri="http://schemas.openxmlformats.org/drawingml/2006/chart">
            <c:chart xmlns:c="http://schemas.openxmlformats.org/drawingml/2006/chart" xmlns:r="http://schemas.openxmlformats.org/officeDocument/2006/relationships" r:id="rId6"/>
          </a:graphicData>
        </a:graphic>
      </p:graphicFrame>
      <p:sp>
        <p:nvSpPr>
          <p:cNvPr id="69" name="Rectangle 68">
            <a:extLst>
              <a:ext uri="{FF2B5EF4-FFF2-40B4-BE49-F238E27FC236}">
                <a16:creationId xmlns:a16="http://schemas.microsoft.com/office/drawing/2014/main" id="{F6E100D0-1558-AEF0-CA19-8BE76673B0F2}"/>
              </a:ext>
            </a:extLst>
          </p:cNvPr>
          <p:cNvSpPr/>
          <p:nvPr/>
        </p:nvSpPr>
        <p:spPr>
          <a:xfrm>
            <a:off x="8998219" y="3875273"/>
            <a:ext cx="280741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70" name="Rectangle 69">
            <a:extLst>
              <a:ext uri="{FF2B5EF4-FFF2-40B4-BE49-F238E27FC236}">
                <a16:creationId xmlns:a16="http://schemas.microsoft.com/office/drawing/2014/main" id="{20A4326C-E0ED-E67A-98EF-9AE86ABD02E3}"/>
              </a:ext>
            </a:extLst>
          </p:cNvPr>
          <p:cNvSpPr/>
          <p:nvPr/>
        </p:nvSpPr>
        <p:spPr>
          <a:xfrm>
            <a:off x="9008978" y="3875273"/>
            <a:ext cx="2796652"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dirty="0">
                <a:solidFill>
                  <a:prstClr val="white"/>
                </a:solidFill>
                <a:latin typeface="Arial"/>
              </a:rPr>
              <a:t>IMD</a:t>
            </a:r>
            <a:r>
              <a:rPr lang="en-GB" sz="1200" baseline="70000" dirty="0">
                <a:solidFill>
                  <a:prstClr val="white"/>
                </a:solidFill>
                <a:latin typeface="Arial"/>
              </a:rPr>
              <a:t>2</a:t>
            </a:r>
            <a:r>
              <a:rPr lang="en-GB" sz="1600" b="1" dirty="0">
                <a:solidFill>
                  <a:schemeClr val="bg1"/>
                </a:solidFill>
              </a:rPr>
              <a:t> quintile</a:t>
            </a:r>
          </a:p>
        </p:txBody>
      </p:sp>
      <p:graphicFrame>
        <p:nvGraphicFramePr>
          <p:cNvPr id="72" name="D_17767309622c848f">
            <a:extLst>
              <a:ext uri="{FF2B5EF4-FFF2-40B4-BE49-F238E27FC236}">
                <a16:creationId xmlns:a16="http://schemas.microsoft.com/office/drawing/2014/main" id="{014AECF9-4834-DD4D-FA89-AE14B8BAE18D}"/>
              </a:ext>
            </a:extLst>
          </p:cNvPr>
          <p:cNvGraphicFramePr/>
          <p:nvPr>
            <p:extLst>
              <p:ext uri="{D42A27DB-BD31-4B8C-83A1-F6EECF244321}">
                <p14:modId xmlns:p14="http://schemas.microsoft.com/office/powerpoint/2010/main" val="335190438"/>
              </p:ext>
            </p:extLst>
          </p:nvPr>
        </p:nvGraphicFramePr>
        <p:xfrm>
          <a:off x="8992934" y="4416575"/>
          <a:ext cx="3781234" cy="169625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3" name="Table1">
            <a:extLst>
              <a:ext uri="{FF2B5EF4-FFF2-40B4-BE49-F238E27FC236}">
                <a16:creationId xmlns:a16="http://schemas.microsoft.com/office/drawing/2014/main" id="{D4593499-85B9-782D-8032-3EA6BC9287E4}"/>
              </a:ext>
            </a:extLst>
          </p:cNvPr>
          <p:cNvGraphicFramePr>
            <a:graphicFrameLocks noGrp="1"/>
          </p:cNvGraphicFramePr>
          <p:nvPr>
            <p:extLst>
              <p:ext uri="{D42A27DB-BD31-4B8C-83A1-F6EECF244321}">
                <p14:modId xmlns:p14="http://schemas.microsoft.com/office/powerpoint/2010/main" val="102056209"/>
              </p:ext>
            </p:extLst>
          </p:nvPr>
        </p:nvGraphicFramePr>
        <p:xfrm>
          <a:off x="383182" y="6118125"/>
          <a:ext cx="10895827" cy="54864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indent="0">
                        <a:lnSpc>
                          <a:spcPct val="100000"/>
                        </a:lnSpc>
                        <a:spcBef>
                          <a:spcPts val="0"/>
                        </a:spcBef>
                        <a:spcAft>
                          <a:spcPts val="0"/>
                        </a:spcAft>
                        <a:buNone/>
                      </a:pPr>
                      <a:r>
                        <a:rPr lang="en-GB" sz="1000" b="0" baseline="30000" dirty="0">
                          <a:solidFill>
                            <a:schemeClr val="tx1"/>
                          </a:solidFill>
                          <a:latin typeface="Arial" panose="020B0604020202020204" pitchFamily="34" charset="0"/>
                        </a:rPr>
                        <a:t>1 </a:t>
                      </a:r>
                      <a:r>
                        <a:rPr lang="en-GB" sz="1000" b="0" dirty="0">
                          <a:solidFill>
                            <a:schemeClr val="tx1"/>
                          </a:solidFill>
                          <a:latin typeface="Arial" panose="020B0604020202020204" pitchFamily="34" charset="0"/>
                        </a:rPr>
                        <a:t>Diabetes type derived from sample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baseline="30000" dirty="0">
                          <a:solidFill>
                            <a:schemeClr val="tx1"/>
                          </a:solidFill>
                          <a:latin typeface="Arial" panose="020B0604020202020204" pitchFamily="34" charset="0"/>
                        </a:rPr>
                        <a:t>2 </a:t>
                      </a:r>
                      <a:r>
                        <a:rPr lang="en-GB" sz="1000" b="0" dirty="0">
                          <a:solidFill>
                            <a:schemeClr val="tx1"/>
                          </a:solidFill>
                          <a:latin typeface="Arial" panose="020B0604020202020204" pitchFamily="34" charset="0"/>
                        </a:rPr>
                        <a:t>Index of Multiple Deprivation (see Technical Annex for further information).</a:t>
                      </a:r>
                    </a:p>
                    <a:p>
                      <a:pPr marL="0" indent="0">
                        <a:buNone/>
                      </a:pPr>
                      <a:endParaRPr lang="en-GB" sz="1000" b="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74" name="D_30349c08983e8c52">
            <a:extLst>
              <a:ext uri="{FF2B5EF4-FFF2-40B4-BE49-F238E27FC236}">
                <a16:creationId xmlns:a16="http://schemas.microsoft.com/office/drawing/2014/main" id="{355C071A-CD18-D70C-6FC9-CF8E28723D7F}"/>
              </a:ext>
            </a:extLst>
          </p:cNvPr>
          <p:cNvGraphicFramePr/>
          <p:nvPr>
            <p:extLst>
              <p:ext uri="{D42A27DB-BD31-4B8C-83A1-F6EECF244321}">
                <p14:modId xmlns:p14="http://schemas.microsoft.com/office/powerpoint/2010/main" val="1329639601"/>
              </p:ext>
            </p:extLst>
          </p:nvPr>
        </p:nvGraphicFramePr>
        <p:xfrm>
          <a:off x="4959220" y="2103120"/>
          <a:ext cx="4527918" cy="175577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8" name="D_64b3d4364e989cff">
            <a:extLst>
              <a:ext uri="{FF2B5EF4-FFF2-40B4-BE49-F238E27FC236}">
                <a16:creationId xmlns:a16="http://schemas.microsoft.com/office/drawing/2014/main" id="{464F2EEC-2654-8CAE-B825-F3C40CEB0578}"/>
              </a:ext>
            </a:extLst>
          </p:cNvPr>
          <p:cNvGraphicFramePr/>
          <p:nvPr>
            <p:extLst>
              <p:ext uri="{D42A27DB-BD31-4B8C-83A1-F6EECF244321}">
                <p14:modId xmlns:p14="http://schemas.microsoft.com/office/powerpoint/2010/main" val="1277679617"/>
              </p:ext>
            </p:extLst>
          </p:nvPr>
        </p:nvGraphicFramePr>
        <p:xfrm>
          <a:off x="1885736" y="3340284"/>
          <a:ext cx="1638252" cy="53624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D_0e820f686f392acc">
            <a:extLst>
              <a:ext uri="{FF2B5EF4-FFF2-40B4-BE49-F238E27FC236}">
                <a16:creationId xmlns:a16="http://schemas.microsoft.com/office/drawing/2014/main" id="{91D755E6-55CF-CF71-4531-71EB8A912E3B}"/>
              </a:ext>
            </a:extLst>
          </p:cNvPr>
          <p:cNvGraphicFramePr/>
          <p:nvPr>
            <p:extLst>
              <p:ext uri="{D42A27DB-BD31-4B8C-83A1-F6EECF244321}">
                <p14:modId xmlns:p14="http://schemas.microsoft.com/office/powerpoint/2010/main" val="2056077023"/>
              </p:ext>
            </p:extLst>
          </p:nvPr>
        </p:nvGraphicFramePr>
        <p:xfrm>
          <a:off x="3350259" y="3347248"/>
          <a:ext cx="1638252" cy="536248"/>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2312482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6369" y="397169"/>
            <a:ext cx="9341700" cy="775597"/>
          </a:xfrm>
        </p:spPr>
        <p:txBody>
          <a:bodyPr/>
          <a:lstStyle/>
          <a:p>
            <a:r>
              <a:rPr lang="en-GB" sz="3200" dirty="0"/>
              <a:t>Headline results</a:t>
            </a:r>
          </a:p>
        </p:txBody>
      </p:sp>
      <p:sp>
        <p:nvSpPr>
          <p:cNvPr id="4" name="Rectangle 3">
            <a:extLst>
              <a:ext uri="{FF2B5EF4-FFF2-40B4-BE49-F238E27FC236}">
                <a16:creationId xmlns:a16="http://schemas.microsoft.com/office/drawing/2014/main" id="{623E16BA-07B9-6649-C4E5-64E57EC3962C}"/>
              </a:ext>
              <a:ext uri="{C183D7F6-B498-43B3-948B-1728B52AA6E4}">
                <adec:decorative xmlns:adec="http://schemas.microsoft.com/office/drawing/2017/decorative" val="0"/>
              </a:ext>
            </a:extLst>
          </p:cNvPr>
          <p:cNvSpPr/>
          <p:nvPr/>
        </p:nvSpPr>
        <p:spPr>
          <a:xfrm>
            <a:off x="386370" y="2245064"/>
            <a:ext cx="5594417" cy="3420000"/>
          </a:xfrm>
          <a:prstGeom prst="rect">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9387">
              <a:lnSpc>
                <a:spcPct val="120000"/>
              </a:lnSpc>
              <a:spcBef>
                <a:spcPts val="600"/>
              </a:spcBef>
              <a:spcAft>
                <a:spcPts val="600"/>
              </a:spcAft>
              <a:buClr>
                <a:srgbClr val="005EB8"/>
              </a:buClr>
              <a:buSzPct val="150000"/>
            </a:pPr>
            <a:endParaRPr lang="en-GB" sz="1400" dirty="0">
              <a:solidFill>
                <a:schemeClr val="tx1"/>
              </a:solidFill>
            </a:endParaRPr>
          </a:p>
        </p:txBody>
      </p:sp>
      <p:sp>
        <p:nvSpPr>
          <p:cNvPr id="13" name="Rectangle 12">
            <a:extLst>
              <a:ext uri="{FF2B5EF4-FFF2-40B4-BE49-F238E27FC236}">
                <a16:creationId xmlns:a16="http://schemas.microsoft.com/office/drawing/2014/main" id="{8C2495D1-301E-BA00-1F2B-342673531E2C}"/>
              </a:ext>
              <a:ext uri="{C183D7F6-B498-43B3-948B-1728B52AA6E4}">
                <adec:decorative xmlns:adec="http://schemas.microsoft.com/office/drawing/2017/decorative" val="0"/>
              </a:ext>
            </a:extLst>
          </p:cNvPr>
          <p:cNvSpPr/>
          <p:nvPr/>
        </p:nvSpPr>
        <p:spPr>
          <a:xfrm>
            <a:off x="6137928" y="2245064"/>
            <a:ext cx="5594417" cy="3420000"/>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9387" marR="0" lvl="1" algn="l" defTabSz="914400" rtl="0" eaLnBrk="1" fontAlgn="auto" latinLnBrk="0" hangingPunct="1">
              <a:lnSpc>
                <a:spcPct val="120000"/>
              </a:lnSpc>
              <a:spcBef>
                <a:spcPts val="600"/>
              </a:spcBef>
              <a:spcAft>
                <a:spcPts val="600"/>
              </a:spcAft>
              <a:buClr>
                <a:srgbClr val="005EB8"/>
              </a:buClr>
              <a:buSzPct val="150000"/>
              <a:tabLst/>
              <a:defRPr/>
            </a:pP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pic>
        <p:nvPicPr>
          <p:cNvPr id="2" name="Picture 1">
            <a:extLst>
              <a:ext uri="{FF2B5EF4-FFF2-40B4-BE49-F238E27FC236}">
                <a16:creationId xmlns:a16="http://schemas.microsoft.com/office/drawing/2014/main" id="{C4A95091-8F29-ADF5-736E-90474C870CB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9">
            <a:extLst>
              <a:ext uri="{FF2B5EF4-FFF2-40B4-BE49-F238E27FC236}">
                <a16:creationId xmlns:a16="http://schemas.microsoft.com/office/drawing/2014/main" id="{41E230EA-505D-AE76-0E4B-CB754E403958}"/>
              </a:ext>
            </a:extLst>
          </p:cNvPr>
          <p:cNvSpPr txBox="1">
            <a:spLocks/>
          </p:cNvSpPr>
          <p:nvPr/>
        </p:nvSpPr>
        <p:spPr>
          <a:xfrm>
            <a:off x="386369" y="1019940"/>
            <a:ext cx="11641462" cy="492443"/>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GB" sz="1600" b="0" i="0" u="none" strike="noStrike" kern="1200" cap="none" spc="0" normalizeH="0" baseline="0" noProof="0">
                <a:ln>
                  <a:noFill/>
                </a:ln>
                <a:solidFill>
                  <a:prstClr val="black"/>
                </a:solidFill>
                <a:effectLst/>
                <a:uLnTx/>
                <a:uFillTx/>
                <a:latin typeface="Arial"/>
                <a:ea typeface="+mn-ea"/>
                <a:cs typeface="+mn-cs"/>
              </a:rPr>
              <a:t>This slide shows a selection of questions  where </a:t>
            </a:r>
            <a:r>
              <a:rPr kumimoji="0" lang="en-GB" sz="1600" i="0" u="none" strike="noStrike" kern="1200" cap="none" spc="0" normalizeH="0" baseline="0" noProof="0">
                <a:ln>
                  <a:noFill/>
                </a:ln>
                <a:solidFill>
                  <a:srgbClr val="005EB8"/>
                </a:solidFill>
                <a:effectLst/>
                <a:uLnTx/>
                <a:uFillTx/>
                <a:latin typeface="Arial"/>
                <a:ea typeface="+mn-ea"/>
                <a:cs typeface="+mn-cs"/>
              </a:rPr>
              <a:t>NORTH EAST AND NORTH CUMBRIA INTEGRATED CARE SYSTEM</a:t>
            </a:r>
            <a:r>
              <a:rPr kumimoji="0" lang="en-GB" sz="1600" b="0" i="0" u="none" strike="noStrike" kern="1200" cap="none" spc="0" normalizeH="0" baseline="0" noProof="0">
                <a:ln>
                  <a:noFill/>
                </a:ln>
                <a:solidFill>
                  <a:prstClr val="black"/>
                </a:solidFill>
                <a:effectLst/>
                <a:uLnTx/>
                <a:uFillTx/>
                <a:latin typeface="Arial"/>
                <a:ea typeface="+mn-ea"/>
                <a:cs typeface="+mn-cs"/>
              </a:rPr>
              <a:t> results are significantly different to the national result for people living with type 1 diabetes.</a:t>
            </a:r>
            <a:endParaRPr lang="en-GB" sz="1600" b="0" dirty="0">
              <a:solidFill>
                <a:schemeClr val="tx1"/>
              </a:solidFill>
            </a:endParaRPr>
          </a:p>
        </p:txBody>
      </p:sp>
      <p:sp>
        <p:nvSpPr>
          <p:cNvPr id="16" name="Rectangle 15">
            <a:extLst>
              <a:ext uri="{FF2B5EF4-FFF2-40B4-BE49-F238E27FC236}">
                <a16:creationId xmlns:a16="http://schemas.microsoft.com/office/drawing/2014/main" id="{49A7B5AE-410B-5AC7-B580-5C938C6CA770}"/>
              </a:ext>
            </a:extLst>
          </p:cNvPr>
          <p:cNvSpPr/>
          <p:nvPr/>
        </p:nvSpPr>
        <p:spPr>
          <a:xfrm>
            <a:off x="364788" y="1603574"/>
            <a:ext cx="5616000" cy="576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prstClr val="white"/>
                </a:solidFill>
                <a:effectLst/>
                <a:uLnTx/>
                <a:uFillTx/>
                <a:latin typeface="Arial"/>
                <a:ea typeface="+mn-ea"/>
                <a:cs typeface="+mn-cs"/>
              </a:rPr>
              <a:t>Where the experience of people living with type 1 diabetes is best</a:t>
            </a:r>
          </a:p>
        </p:txBody>
      </p:sp>
      <p:sp>
        <p:nvSpPr>
          <p:cNvPr id="17" name="Rectangle 16">
            <a:extLst>
              <a:ext uri="{FF2B5EF4-FFF2-40B4-BE49-F238E27FC236}">
                <a16:creationId xmlns:a16="http://schemas.microsoft.com/office/drawing/2014/main" id="{0E3B3968-087D-7FC2-5F17-06777FD7618B}"/>
              </a:ext>
            </a:extLst>
          </p:cNvPr>
          <p:cNvSpPr/>
          <p:nvPr/>
        </p:nvSpPr>
        <p:spPr>
          <a:xfrm>
            <a:off x="6126356" y="1603575"/>
            <a:ext cx="5616000" cy="576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bg1"/>
                </a:solidFill>
                <a:effectLst/>
                <a:uLnTx/>
                <a:uFillTx/>
                <a:latin typeface="Arial"/>
                <a:ea typeface="+mn-ea"/>
                <a:cs typeface="+mn-cs"/>
              </a:rPr>
              <a:t>Where the experience of people living with type 1 diabetes could improve</a:t>
            </a:r>
          </a:p>
        </p:txBody>
      </p:sp>
      <p:graphicFrame>
        <p:nvGraphicFramePr>
          <p:cNvPr id="3" name="D_a3f497c455189d32_CalcTable">
            <a:extLst>
              <a:ext uri="{FF2B5EF4-FFF2-40B4-BE49-F238E27FC236}">
                <a16:creationId xmlns:a16="http://schemas.microsoft.com/office/drawing/2014/main" id="{1B6B7A33-91E0-CB05-0A93-09BF4B3E9B10}"/>
              </a:ext>
            </a:extLst>
          </p:cNvPr>
          <p:cNvGraphicFramePr>
            <a:graphicFrameLocks noGrp="1"/>
          </p:cNvGraphicFramePr>
          <p:nvPr>
            <p:extLst>
              <p:ext uri="{D42A27DB-BD31-4B8C-83A1-F6EECF244321}">
                <p14:modId xmlns:p14="http://schemas.microsoft.com/office/powerpoint/2010/main" val="3869936421"/>
              </p:ext>
            </p:extLst>
          </p:nvPr>
        </p:nvGraphicFramePr>
        <p:xfrm>
          <a:off x="500063" y="2340951"/>
          <a:ext cx="5345152" cy="3169000"/>
        </p:xfrm>
        <a:graphic>
          <a:graphicData uri="http://schemas.openxmlformats.org/drawingml/2006/table">
            <a:tbl>
              <a:tblPr firstRow="1" bandRow="1">
                <a:tableStyleId>{5C22544A-7EE6-4342-B048-85BDC9FD1C3A}</a:tableStyleId>
              </a:tblPr>
              <a:tblGrid>
                <a:gridCol w="534515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Describing their experience at the last annual review as good
Healthcare professionals providing information about the potential complications of living with diabetes</a:t>
                      </a:r>
                      <a:endParaRPr lang="en-GB" sz="1800" b="1" dirty="0">
                        <a:solidFill>
                          <a:srgbClr val="595959"/>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9" name="D_a3f497c455189d32" hidden="1">
            <a:extLst>
              <a:ext uri="{FF2B5EF4-FFF2-40B4-BE49-F238E27FC236}">
                <a16:creationId xmlns:a16="http://schemas.microsoft.com/office/drawing/2014/main" id="{DAE155EE-587E-3850-169F-C15CC11E62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60174081"/>
              </p:ext>
            </p:extLst>
          </p:nvPr>
        </p:nvGraphicFramePr>
        <p:xfrm>
          <a:off x="-1186774" y="3175000"/>
          <a:ext cx="1049506"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81467699b694e4eb_CalcTable">
            <a:extLst>
              <a:ext uri="{FF2B5EF4-FFF2-40B4-BE49-F238E27FC236}">
                <a16:creationId xmlns:a16="http://schemas.microsoft.com/office/drawing/2014/main" id="{D0BAB105-10A6-D6D9-7F57-1351D5DB4BDC}"/>
              </a:ext>
            </a:extLst>
          </p:cNvPr>
          <p:cNvGraphicFramePr>
            <a:graphicFrameLocks noGrp="1"/>
          </p:cNvGraphicFramePr>
          <p:nvPr>
            <p:extLst>
              <p:ext uri="{D42A27DB-BD31-4B8C-83A1-F6EECF244321}">
                <p14:modId xmlns:p14="http://schemas.microsoft.com/office/powerpoint/2010/main" val="394291288"/>
              </p:ext>
            </p:extLst>
          </p:nvPr>
        </p:nvGraphicFramePr>
        <p:xfrm>
          <a:off x="6269496" y="2332713"/>
          <a:ext cx="5339912" cy="3169000"/>
        </p:xfrm>
        <a:graphic>
          <a:graphicData uri="http://schemas.openxmlformats.org/drawingml/2006/table">
            <a:tbl>
              <a:tblPr firstRow="1" bandRow="1">
                <a:tableStyleId>{5C22544A-7EE6-4342-B048-85BDC9FD1C3A}</a:tableStyleId>
              </a:tblPr>
              <a:tblGrid>
                <a:gridCol w="533991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Having a foot check as part of their last annual review</a:t>
                      </a:r>
                      <a:endParaRPr lang="en-GB" sz="1400" b="0"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15" name="D_81467699b694e4eb" hidden="1">
            <a:extLst>
              <a:ext uri="{FF2B5EF4-FFF2-40B4-BE49-F238E27FC236}">
                <a16:creationId xmlns:a16="http://schemas.microsoft.com/office/drawing/2014/main" id="{A0A35D1E-57B2-8279-3182-7215E30C1F7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03990381"/>
              </p:ext>
            </p:extLst>
          </p:nvPr>
        </p:nvGraphicFramePr>
        <p:xfrm>
          <a:off x="12402226" y="3175000"/>
          <a:ext cx="1049506" cy="508000"/>
        </p:xfrm>
        <a:graphic>
          <a:graphicData uri="http://schemas.openxmlformats.org/drawingml/2006/chart">
            <c:chart xmlns:c="http://schemas.openxmlformats.org/drawingml/2006/chart" xmlns:r="http://schemas.openxmlformats.org/officeDocument/2006/relationships" r:id="rId5"/>
          </a:graphicData>
        </a:graphic>
      </p:graphicFrame>
      <p:sp>
        <p:nvSpPr>
          <p:cNvPr id="7" name="Slide Number Placeholder 4">
            <a:extLst>
              <a:ext uri="{FF2B5EF4-FFF2-40B4-BE49-F238E27FC236}">
                <a16:creationId xmlns:a16="http://schemas.microsoft.com/office/drawing/2014/main" id="{0D08A66A-C42E-533B-188D-DD5765678F92}"/>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fld id="{D61AABEC-672F-4B68-B914-690DA978312C}" type="slidenum">
              <a:rPr lang="en-GB" smtClean="0"/>
              <a:pPr/>
              <a:t>9</a:t>
            </a:fld>
            <a:r>
              <a:rPr lang="en-GB"/>
              <a:t> </a:t>
            </a:r>
          </a:p>
        </p:txBody>
      </p:sp>
      <p:graphicFrame>
        <p:nvGraphicFramePr>
          <p:cNvPr id="8" name="Table1">
            <a:extLst>
              <a:ext uri="{FF2B5EF4-FFF2-40B4-BE49-F238E27FC236}">
                <a16:creationId xmlns:a16="http://schemas.microsoft.com/office/drawing/2014/main" id="{8B92959D-553A-A97D-7373-0ECE3891BCFF}"/>
              </a:ext>
            </a:extLst>
          </p:cNvPr>
          <p:cNvGraphicFramePr>
            <a:graphicFrameLocks noGrp="1"/>
          </p:cNvGraphicFramePr>
          <p:nvPr>
            <p:extLst>
              <p:ext uri="{D42A27DB-BD31-4B8C-83A1-F6EECF244321}">
                <p14:modId xmlns:p14="http://schemas.microsoft.com/office/powerpoint/2010/main" val="3939795006"/>
              </p:ext>
            </p:extLst>
          </p:nvPr>
        </p:nvGraphicFramePr>
        <p:xfrm>
          <a:off x="364788" y="5712608"/>
          <a:ext cx="10895827" cy="82296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30000" dirty="0">
                          <a:solidFill>
                            <a:schemeClr val="tx1"/>
                          </a:solidFill>
                          <a:latin typeface="Arial" panose="020B0604020202020204" pitchFamily="34" charset="0"/>
                        </a:rPr>
                        <a:t>1 </a:t>
                      </a:r>
                      <a:r>
                        <a:rPr kumimoji="0" lang="en-GB" sz="1200" b="0" i="0" u="none" strike="noStrike" kern="1200" cap="none" spc="0" normalizeH="0" baseline="0" noProof="0" dirty="0">
                          <a:ln>
                            <a:noFill/>
                          </a:ln>
                          <a:solidFill>
                            <a:prstClr val="black"/>
                          </a:solidFill>
                          <a:effectLst/>
                          <a:uLnTx/>
                          <a:uFillTx/>
                          <a:latin typeface="+mn-lt"/>
                          <a:ea typeface="+mn-ea"/>
                          <a:cs typeface="+mn-cs"/>
                        </a:rPr>
                        <a:t>This slide shows questions where the ICS result is significantly different to the national result. It should be noted that only a selection of questions (Q6, Q8, Q9, Q13, Q18, Q25, Q31, Q32, Q34, Q36, Q39) have been included in this analysis. For further guidance on the Headline results analysis, please see </a:t>
                      </a:r>
                      <a:r>
                        <a:rPr kumimoji="0" lang="en-GB" sz="1200" b="0" i="0" u="none" strike="noStrike" kern="1200" cap="none" spc="0" normalizeH="0" baseline="0" noProof="0" dirty="0">
                          <a:ln>
                            <a:noFill/>
                          </a:ln>
                          <a:solidFill>
                            <a:schemeClr val="tx1"/>
                          </a:solidFill>
                          <a:effectLst/>
                          <a:uLnTx/>
                          <a:uFillTx/>
                          <a:latin typeface="+mn-lt"/>
                          <a:ea typeface="+mn-ea"/>
                          <a:cs typeface="+mn-cs"/>
                        </a:rPr>
                        <a:t>the Technical Annex available here: </a:t>
                      </a:r>
                      <a:r>
                        <a:rPr kumimoji="0" lang="en-GB" sz="1200" b="0" i="0" u="none" strike="noStrike" kern="1200" cap="none" spc="0" normalizeH="0" baseline="0" noProof="0" dirty="0">
                          <a:ln>
                            <a:noFill/>
                          </a:ln>
                          <a:solidFill>
                            <a:schemeClr val="tx1"/>
                          </a:solidFill>
                          <a:effectLst/>
                          <a:uLnTx/>
                          <a:uFillTx/>
                          <a:latin typeface="+mn-lt"/>
                          <a:ea typeface="+mn-ea"/>
                          <a:cs typeface="+mn-cs"/>
                          <a:hlinkClick r:id="rId6"/>
                        </a:rPr>
                        <a:t>https://diabetessurvey.co.uk/latest-results</a:t>
                      </a:r>
                      <a:r>
                        <a:rPr kumimoji="0" lang="en-GB" sz="1200" b="0" i="0" u="none" strike="noStrike" kern="1200" cap="none" spc="0" normalizeH="0" baseline="0" noProof="0" dirty="0">
                          <a:ln>
                            <a:noFill/>
                          </a:ln>
                          <a:solidFill>
                            <a:prstClr val="black"/>
                          </a:solidFill>
                          <a:effectLst/>
                          <a:uLnTx/>
                          <a:uFillTx/>
                          <a:latin typeface="+mn-lt"/>
                          <a:ea typeface="+mn-ea"/>
                          <a:cs typeface="+mn-cs"/>
                        </a:rPr>
                        <a:t>.</a:t>
                      </a:r>
                    </a:p>
                    <a:p>
                      <a:pPr marL="0" indent="0">
                        <a:lnSpc>
                          <a:spcPct val="100000"/>
                        </a:lnSpc>
                        <a:spcBef>
                          <a:spcPts val="0"/>
                        </a:spcBef>
                        <a:spcAft>
                          <a:spcPts val="0"/>
                        </a:spcAft>
                        <a:buNone/>
                      </a:pPr>
                      <a:r>
                        <a:rPr lang="en-GB" sz="1200" b="0" dirty="0">
                          <a:solidFill>
                            <a:schemeClr val="tx1"/>
                          </a:solidFill>
                          <a:latin typeface="Arial" panose="020B0604020202020204" pitchFamily="34" charset="0"/>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Box 9">
            <a:extLst>
              <a:ext uri="{FF2B5EF4-FFF2-40B4-BE49-F238E27FC236}">
                <a16:creationId xmlns:a16="http://schemas.microsoft.com/office/drawing/2014/main" id="{FBACF96C-1161-54E4-240B-520D9CCD1EEA}"/>
              </a:ext>
            </a:extLst>
          </p:cNvPr>
          <p:cNvSpPr txBox="1"/>
          <p:nvPr/>
        </p:nvSpPr>
        <p:spPr>
          <a:xfrm>
            <a:off x="3971043" y="1019940"/>
            <a:ext cx="289873" cy="276999"/>
          </a:xfrm>
          <a:prstGeom prst="rect">
            <a:avLst/>
          </a:prstGeom>
          <a:noFill/>
        </p:spPr>
        <p:txBody>
          <a:bodyPr wrap="square">
            <a:spAutoFit/>
          </a:bodyPr>
          <a:lstStyle/>
          <a:p>
            <a:r>
              <a:rPr kumimoji="0" lang="en-GB" sz="1200" b="0" i="0" u="none" strike="noStrike" kern="1200" cap="none" spc="0" normalizeH="0" baseline="70000" noProof="0" dirty="0">
                <a:ln>
                  <a:noFill/>
                </a:ln>
                <a:solidFill>
                  <a:prstClr val="black"/>
                </a:solidFill>
                <a:effectLst/>
                <a:uLnTx/>
                <a:uFillTx/>
                <a:latin typeface="Arial"/>
                <a:ea typeface="+mn-ea"/>
                <a:cs typeface="+mn-cs"/>
              </a:rPr>
              <a:t>1</a:t>
            </a:r>
            <a:endParaRPr lang="en-GB" sz="1200" dirty="0"/>
          </a:p>
        </p:txBody>
      </p:sp>
    </p:spTree>
    <p:extLst>
      <p:ext uri="{BB962C8B-B14F-4D97-AF65-F5344CB8AC3E}">
        <p14:creationId xmlns:p14="http://schemas.microsoft.com/office/powerpoint/2010/main" val="28508306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heme/theme1.xml><?xml version="1.0" encoding="utf-8"?>
<a:theme xmlns:a="http://schemas.openxmlformats.org/drawingml/2006/main" name="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2.xml><?xml version="1.0" encoding="utf-8"?>
<a:theme xmlns:a="http://schemas.openxmlformats.org/drawingml/2006/main" name="1_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3.xml><?xml version="1.0" encoding="utf-8"?>
<a:theme xmlns:a="http://schemas.openxmlformats.org/drawingml/2006/main" name="2_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Barlow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Barlow" panose="020F0502020204030204"/>
        <a:ea typeface=""/>
        <a:cs typeface=""/>
        <a:font script="Jpan" typeface="游ゴシック"/>
        <a:font script="Hang" typeface="맑은 고딕"/>
        <a:font script="Hans" typeface="等线"/>
        <a:font script="Hant" typeface="新細明體"/>
        <a:font script="Arab" typeface="Barlow"/>
        <a:font script="Hebr" typeface="Barlow"/>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Barlow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Barlow" panose="020F0502020204030204"/>
        <a:ea typeface=""/>
        <a:cs typeface=""/>
        <a:font script="Jpan" typeface="游ゴシック"/>
        <a:font script="Hang" typeface="맑은 고딕"/>
        <a:font script="Hans" typeface="等线"/>
        <a:font script="Hant" typeface="新細明體"/>
        <a:font script="Arab" typeface="Barlow"/>
        <a:font script="Hebr" typeface="Barlow"/>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BFEDC929A1BC4A9F3B278B6D5AB259" ma:contentTypeVersion="18" ma:contentTypeDescription="Create a new document." ma:contentTypeScope="" ma:versionID="64251f8e1258203b129ad9203cf580e3">
  <xsd:schema xmlns:xsd="http://www.w3.org/2001/XMLSchema" xmlns:xs="http://www.w3.org/2001/XMLSchema" xmlns:p="http://schemas.microsoft.com/office/2006/metadata/properties" xmlns:ns1="http://schemas.microsoft.com/sharepoint/v3" xmlns:ns2="934b752f-f0a5-467f-a0e4-008a617d2331" xmlns:ns3="cb1d5027-a3ac-4441-b759-ea0e5f912ecd" xmlns:ns4="cccaf3ac-2de9-44d4-aa31-54302fceb5f7" targetNamespace="http://schemas.microsoft.com/office/2006/metadata/properties" ma:root="true" ma:fieldsID="ccaaecacd5edac1dcb93aaccd85e23d8" ns1:_="" ns2:_="" ns3:_="" ns4:_="">
    <xsd:import namespace="http://schemas.microsoft.com/sharepoint/v3"/>
    <xsd:import namespace="934b752f-f0a5-467f-a0e4-008a617d2331"/>
    <xsd:import namespace="cb1d5027-a3ac-4441-b759-ea0e5f912ecd"/>
    <xsd:import namespace="cccaf3ac-2de9-44d4-aa31-54302fceb5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4b752f-f0a5-467f-a0e4-008a617d23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b1d5027-a3ac-4441-b759-ea0e5f912ec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773f421-f2f3-4cc6-99dd-64bbadf0e128}" ma:internalName="TaxCatchAll" ma:showField="CatchAllData" ma:web="cb1d5027-a3ac-4441-b759-ea0e5f912e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cccaf3ac-2de9-44d4-aa31-54302fceb5f7" xsi:nil="true"/>
    <lcf76f155ced4ddcb4097134ff3c332f xmlns="934b752f-f0a5-467f-a0e4-008a617d233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2329B6C-9AD4-4774-8F32-AB791B643CC7}">
  <ds:schemaRefs>
    <ds:schemaRef ds:uri="934b752f-f0a5-467f-a0e4-008a617d2331"/>
    <ds:schemaRef ds:uri="cb1d5027-a3ac-4441-b759-ea0e5f912ecd"/>
    <ds:schemaRef ds:uri="cccaf3ac-2de9-44d4-aa31-54302fceb5f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76A31D0-D410-459F-8B3A-5041DA332E84}">
  <ds:schemaRefs>
    <ds:schemaRef ds:uri="http://schemas.microsoft.com/sharepoint/v3/contenttype/forms"/>
  </ds:schemaRefs>
</ds:datastoreItem>
</file>

<file path=customXml/itemProps3.xml><?xml version="1.0" encoding="utf-8"?>
<ds:datastoreItem xmlns:ds="http://schemas.openxmlformats.org/officeDocument/2006/customXml" ds:itemID="{DE9F5D46-0D18-4E51-B0BB-23A7F75C0A59}">
  <ds:schemaRefs>
    <ds:schemaRef ds:uri="http://schemas.openxmlformats.org/package/2006/metadata/core-properties"/>
    <ds:schemaRef ds:uri="http://purl.org/dc/terms/"/>
    <ds:schemaRef ds:uri="934b752f-f0a5-467f-a0e4-008a617d2331"/>
    <ds:schemaRef ds:uri="cccaf3ac-2de9-44d4-aa31-54302fceb5f7"/>
    <ds:schemaRef ds:uri="http://schemas.microsoft.com/office/2006/metadata/properties"/>
    <ds:schemaRef ds:uri="http://www.w3.org/XML/1998/namespace"/>
    <ds:schemaRef ds:uri="http://purl.org/dc/elements/1.1/"/>
    <ds:schemaRef ds:uri="http://schemas.microsoft.com/office/2006/documentManagement/types"/>
    <ds:schemaRef ds:uri="http://schemas.microsoft.com/office/infopath/2007/PartnerControls"/>
    <ds:schemaRef ds:uri="cb1d5027-a3ac-4441-b759-ea0e5f912ecd"/>
    <ds:schemaRef ds:uri="http://schemas.microsoft.com/sharepoint/v3"/>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Ipsos PPT template_EN_presentation</Template>
  <TotalTime>1899</TotalTime>
  <Words>5357</Words>
  <Application>Microsoft Office PowerPoint</Application>
  <PresentationFormat>Widescreen</PresentationFormat>
  <Paragraphs>810</Paragraphs>
  <Slides>46</Slides>
  <Notes>39</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46</vt:i4>
      </vt:variant>
    </vt:vector>
  </HeadingPairs>
  <TitlesOfParts>
    <vt:vector size="59" baseType="lpstr">
      <vt:lpstr>Wingdings</vt:lpstr>
      <vt:lpstr>Arial Black</vt:lpstr>
      <vt:lpstr>Roboto</vt:lpstr>
      <vt:lpstr>Arial (Body)</vt:lpstr>
      <vt:lpstr>Arial</vt:lpstr>
      <vt:lpstr>Wingdings 3</vt:lpstr>
      <vt:lpstr>Barlow</vt:lpstr>
      <vt:lpstr>HelveticaNeueLT Std Lt Cn</vt:lpstr>
      <vt:lpstr>Segoe UI</vt:lpstr>
      <vt:lpstr>IPSOS - Classical Template - 16x9</vt:lpstr>
      <vt:lpstr>1_IPSOS - Classical Template - 16x9</vt:lpstr>
      <vt:lpstr>2_IPSOS - Classical Template - 16x9</vt:lpstr>
      <vt:lpstr>Diapositive think-cell</vt:lpstr>
      <vt:lpstr>National Diabetes Experience Survey</vt:lpstr>
      <vt:lpstr>Contents</vt:lpstr>
      <vt:lpstr>PowerPoint Presentation</vt:lpstr>
      <vt:lpstr>Introduction</vt:lpstr>
      <vt:lpstr>How to use this report </vt:lpstr>
      <vt:lpstr>Interpreting the results</vt:lpstr>
      <vt:lpstr>PowerPoint Presentation</vt:lpstr>
      <vt:lpstr>Who took part in the survey?</vt:lpstr>
      <vt:lpstr>Headline results</vt:lpstr>
      <vt:lpstr>Headline results</vt:lpstr>
      <vt:lpstr>PowerPoint Presentation</vt:lpstr>
      <vt:lpstr>Diagnosis: Diabetes type</vt:lpstr>
      <vt:lpstr>Diagnosis: Delays</vt:lpstr>
      <vt:lpstr>Diagnosis: Was information shared at diagnosis </vt:lpstr>
      <vt:lpstr>Diagnosis: Had a conversation about next steps</vt:lpstr>
      <vt:lpstr>PowerPoint Presentation</vt:lpstr>
      <vt:lpstr>Annual Review: Ever had an annual review</vt:lpstr>
      <vt:lpstr>Annual Review: Checks included</vt:lpstr>
      <vt:lpstr>Annual Review: Overall experience</vt:lpstr>
      <vt:lpstr>PowerPoint Presentation</vt:lpstr>
      <vt:lpstr>Diabetes courses: Taken part</vt:lpstr>
      <vt:lpstr>PowerPoint Presentation</vt:lpstr>
      <vt:lpstr>Living with diabetes: Physical activity </vt:lpstr>
      <vt:lpstr>Living with diabetes: Social life </vt:lpstr>
      <vt:lpstr>Living with diabetes: Level of worry </vt:lpstr>
      <vt:lpstr>Living with diabetes: Financial impact </vt:lpstr>
      <vt:lpstr>Living with diabetes: Quality of life</vt:lpstr>
      <vt:lpstr>Living with diabetes: Level of acceptance</vt:lpstr>
      <vt:lpstr>Living with diabetes: Confidence managing day-to-day</vt:lpstr>
      <vt:lpstr>Living with diabetes: Support from others</vt:lpstr>
      <vt:lpstr>Living with diabetes: Usefulness of support</vt:lpstr>
      <vt:lpstr>Living with diabetes: Support managing blood sugar</vt:lpstr>
      <vt:lpstr>Living with diabetes: Support taking medicine</vt:lpstr>
      <vt:lpstr>Living with diabetes: Support with physical activity</vt:lpstr>
      <vt:lpstr>Living with diabetes: Support eating well</vt:lpstr>
      <vt:lpstr>Living with diabetes: Emotional support</vt:lpstr>
      <vt:lpstr>Living with diabetes: Told about complications</vt:lpstr>
      <vt:lpstr>Living with diabetes: Managing diabetes</vt:lpstr>
      <vt:lpstr>PowerPoint Presentation</vt:lpstr>
      <vt:lpstr>Devices: Confidence using devices</vt:lpstr>
      <vt:lpstr>PowerPoint Presentation</vt:lpstr>
      <vt:lpstr>Involved in decisions – in detail </vt:lpstr>
      <vt:lpstr>Type 1: Involved in decisions - % who say ‘Good’ </vt:lpstr>
      <vt:lpstr>Type 2: Involved in decisions - % who say ‘Good’</vt:lpstr>
      <vt:lpstr>PowerPoint Presentation</vt:lpstr>
      <vt:lpstr>Find out more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ICS slide pack template – version history log</dc:title>
  <dc:subject>Ipsos Report</dc:subject>
  <dc:creator>Katherine Fisher</dc:creator>
  <cp:lastModifiedBy>Katherine Fisher</cp:lastModifiedBy>
  <cp:revision>173</cp:revision>
  <cp:lastPrinted>2024-09-17T13:37:47Z</cp:lastPrinted>
  <dcterms:created xsi:type="dcterms:W3CDTF">2024-06-17T14:42:21Z</dcterms:created>
  <dcterms:modified xsi:type="dcterms:W3CDTF">2024-12-04T10:48:29Z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0x0101006BBFEDC929A1BC4A9F3B278B6D5AB259</vt:lpwstr>
  </property>
  <property fmtid="{D5CDD505-2E9C-101B-9397-08002B2CF9AE}" pid="3" name="MediaServiceImageTags">
    <vt:lpwstr/>
  </property>
</Properties>
</file>